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4" roundtripDataSignature="AMtx7mga088350bAj13lrlJcB6Au+eJt4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customschemas.google.com/relationships/presentationmetadata" Target="metadata"/><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jpg>
</file>

<file path=ppt/media/image19.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This slide, you would want to customize to your targeted demographic. This sample was completed in rural South Texas. </a:t>
            </a:r>
            <a:endParaRPr/>
          </a:p>
        </p:txBody>
      </p:sp>
      <p:sp>
        <p:nvSpPr>
          <p:cNvPr id="209" name="Google Shape;20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ID local resources in your area and provide those images in the ppt.</a:t>
            </a:r>
            <a:endParaRPr/>
          </a:p>
        </p:txBody>
      </p:sp>
      <p:sp>
        <p:nvSpPr>
          <p:cNvPr id="272" name="Google Shape;272;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prompt user input on other ideas to set the </a:t>
            </a:r>
            <a:r>
              <a:rPr lang="en-US"/>
              <a:t>learning</a:t>
            </a:r>
            <a:r>
              <a:rPr lang="en-US"/>
              <a:t> atmosphere. Typically, people can tend to be more likely to self-disclose in these types of trainings. Be prepared/ready to handle those situations with a co-trainer or sensitive redirection and follow up.</a:t>
            </a:r>
            <a:endParaRPr/>
          </a:p>
        </p:txBody>
      </p:sp>
      <p:sp>
        <p:nvSpPr>
          <p:cNvPr id="114" name="Google Shape;11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Feel free to change the cowboy in therapy. It was a great icebreaker for my targeted populations and was a good laugh for some. </a:t>
            </a:r>
            <a:endParaRPr/>
          </a:p>
        </p:txBody>
      </p:sp>
      <p:sp>
        <p:nvSpPr>
          <p:cNvPr id="133" name="Google Shape;13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For informational purposes. Be sure to disclaimer that our role is not to diagnosis, but rather to understand generalized symptoms that fall under to know the best way to help. </a:t>
            </a:r>
            <a:endParaRPr/>
          </a:p>
        </p:txBody>
      </p:sp>
      <p:sp>
        <p:nvSpPr>
          <p:cNvPr id="158" name="Google Shape;15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6" name="Shape 86"/>
        <p:cNvGrpSpPr/>
        <p:nvPr/>
      </p:nvGrpSpPr>
      <p:grpSpPr>
        <a:xfrm>
          <a:off x="0" y="0"/>
          <a:ext cx="0" cy="0"/>
          <a:chOff x="0" y="0"/>
          <a:chExt cx="0" cy="0"/>
        </a:xfrm>
      </p:grpSpPr>
      <p:sp>
        <p:nvSpPr>
          <p:cNvPr id="87" name="Google Shape;87;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9" name="Google Shape;89;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2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2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2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2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2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2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2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2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2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30"/>
          <p:cNvSpPr/>
          <p:nvPr>
            <p:ph idx="2" type="pic"/>
          </p:nvPr>
        </p:nvSpPr>
        <p:spPr>
          <a:xfrm>
            <a:off x="5183188" y="987425"/>
            <a:ext cx="6172200" cy="4873625"/>
          </a:xfrm>
          <a:prstGeom prst="rect">
            <a:avLst/>
          </a:prstGeom>
          <a:noFill/>
          <a:ln>
            <a:noFill/>
          </a:ln>
        </p:spPr>
      </p:sp>
      <p:sp>
        <p:nvSpPr>
          <p:cNvPr id="64" name="Google Shape;64;p3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0" name="Shape 80"/>
        <p:cNvGrpSpPr/>
        <p:nvPr/>
      </p:nvGrpSpPr>
      <p:grpSpPr>
        <a:xfrm>
          <a:off x="0" y="0"/>
          <a:ext cx="0" cy="0"/>
          <a:chOff x="0" y="0"/>
          <a:chExt cx="0" cy="0"/>
        </a:xfrm>
      </p:grpSpPr>
      <p:sp>
        <p:nvSpPr>
          <p:cNvPr id="81" name="Google Shape;81;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2" name="Google Shape;82;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83" name="Google Shape;83;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sz="1200">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84" name="Google Shape;84;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85" name="Google Shape;85;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sz="1200" u="none">
                <a:solidFill>
                  <a:schemeClr val="lt1"/>
                </a:solidFill>
                <a:latin typeface="Calibri"/>
                <a:ea typeface="Calibri"/>
                <a:cs typeface="Calibri"/>
                <a:sym typeface="Calibri"/>
              </a:defRPr>
            </a:lvl1pPr>
            <a:lvl2pPr indent="0" lvl="1" marL="0" marR="0" rtl="0" algn="r">
              <a:spcBef>
                <a:spcPts val="0"/>
              </a:spcBef>
              <a:buNone/>
              <a:defRPr b="0" sz="1200" u="none">
                <a:solidFill>
                  <a:schemeClr val="lt1"/>
                </a:solidFill>
                <a:latin typeface="Calibri"/>
                <a:ea typeface="Calibri"/>
                <a:cs typeface="Calibri"/>
                <a:sym typeface="Calibri"/>
              </a:defRPr>
            </a:lvl2pPr>
            <a:lvl3pPr indent="0" lvl="2" marL="0" marR="0" rtl="0" algn="r">
              <a:spcBef>
                <a:spcPts val="0"/>
              </a:spcBef>
              <a:buNone/>
              <a:defRPr b="0" sz="1200" u="none">
                <a:solidFill>
                  <a:schemeClr val="lt1"/>
                </a:solidFill>
                <a:latin typeface="Calibri"/>
                <a:ea typeface="Calibri"/>
                <a:cs typeface="Calibri"/>
                <a:sym typeface="Calibri"/>
              </a:defRPr>
            </a:lvl3pPr>
            <a:lvl4pPr indent="0" lvl="3" marL="0" marR="0" rtl="0" algn="r">
              <a:spcBef>
                <a:spcPts val="0"/>
              </a:spcBef>
              <a:buNone/>
              <a:defRPr b="0" sz="1200" u="none">
                <a:solidFill>
                  <a:schemeClr val="lt1"/>
                </a:solidFill>
                <a:latin typeface="Calibri"/>
                <a:ea typeface="Calibri"/>
                <a:cs typeface="Calibri"/>
                <a:sym typeface="Calibri"/>
              </a:defRPr>
            </a:lvl4pPr>
            <a:lvl5pPr indent="0" lvl="4" marL="0" marR="0" rtl="0" algn="r">
              <a:spcBef>
                <a:spcPts val="0"/>
              </a:spcBef>
              <a:buNone/>
              <a:defRPr b="0" sz="1200" u="none">
                <a:solidFill>
                  <a:schemeClr val="lt1"/>
                </a:solidFill>
                <a:latin typeface="Calibri"/>
                <a:ea typeface="Calibri"/>
                <a:cs typeface="Calibri"/>
                <a:sym typeface="Calibri"/>
              </a:defRPr>
            </a:lvl5pPr>
            <a:lvl6pPr indent="0" lvl="5" marL="0" marR="0" rtl="0" algn="r">
              <a:spcBef>
                <a:spcPts val="0"/>
              </a:spcBef>
              <a:buNone/>
              <a:defRPr b="0" sz="1200" u="none">
                <a:solidFill>
                  <a:schemeClr val="lt1"/>
                </a:solidFill>
                <a:latin typeface="Calibri"/>
                <a:ea typeface="Calibri"/>
                <a:cs typeface="Calibri"/>
                <a:sym typeface="Calibri"/>
              </a:defRPr>
            </a:lvl6pPr>
            <a:lvl7pPr indent="0" lvl="6" marL="0" marR="0" rtl="0" algn="r">
              <a:spcBef>
                <a:spcPts val="0"/>
              </a:spcBef>
              <a:buNone/>
              <a:defRPr b="0" sz="1200" u="none">
                <a:solidFill>
                  <a:schemeClr val="lt1"/>
                </a:solidFill>
                <a:latin typeface="Calibri"/>
                <a:ea typeface="Calibri"/>
                <a:cs typeface="Calibri"/>
                <a:sym typeface="Calibri"/>
              </a:defRPr>
            </a:lvl7pPr>
            <a:lvl8pPr indent="0" lvl="7" marL="0" marR="0" rtl="0" algn="r">
              <a:spcBef>
                <a:spcPts val="0"/>
              </a:spcBef>
              <a:buNone/>
              <a:defRPr b="0" sz="1200" u="none">
                <a:solidFill>
                  <a:schemeClr val="lt1"/>
                </a:solidFill>
                <a:latin typeface="Calibri"/>
                <a:ea typeface="Calibri"/>
                <a:cs typeface="Calibri"/>
                <a:sym typeface="Calibri"/>
              </a:defRPr>
            </a:lvl8pPr>
            <a:lvl9pPr indent="0" lvl="8" marL="0" marR="0" rtl="0" algn="r">
              <a:spcBef>
                <a:spcPts val="0"/>
              </a:spcBef>
              <a:buNone/>
              <a:defRPr b="0" sz="1200" u="non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6.jpg"/><Relationship Id="rId4"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5" name="Shape 95"/>
        <p:cNvGrpSpPr/>
        <p:nvPr/>
      </p:nvGrpSpPr>
      <p:grpSpPr>
        <a:xfrm>
          <a:off x="0" y="0"/>
          <a:ext cx="0" cy="0"/>
          <a:chOff x="0" y="0"/>
          <a:chExt cx="0" cy="0"/>
        </a:xfrm>
      </p:grpSpPr>
      <p:sp>
        <p:nvSpPr>
          <p:cNvPr id="96" name="Google Shape;96;p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Image" id="97" name="Google Shape;97;p1"/>
          <p:cNvPicPr preferRelativeResize="0"/>
          <p:nvPr/>
        </p:nvPicPr>
        <p:blipFill rotWithShape="1">
          <a:blip r:embed="rId3">
            <a:alphaModFix/>
          </a:blip>
          <a:srcRect b="0" l="0" r="23297" t="9091"/>
          <a:stretch/>
        </p:blipFill>
        <p:spPr>
          <a:xfrm>
            <a:off x="3523488" y="10"/>
            <a:ext cx="8668512" cy="6857990"/>
          </a:xfrm>
          <a:prstGeom prst="rect">
            <a:avLst/>
          </a:prstGeom>
          <a:noFill/>
          <a:ln>
            <a:noFill/>
          </a:ln>
        </p:spPr>
      </p:pic>
      <p:sp>
        <p:nvSpPr>
          <p:cNvPr id="98" name="Google Shape;98;p1"/>
          <p:cNvSpPr/>
          <p:nvPr/>
        </p:nvSpPr>
        <p:spPr>
          <a:xfrm>
            <a:off x="3" y="0"/>
            <a:ext cx="9339206" cy="6858000"/>
          </a:xfrm>
          <a:prstGeom prst="rect">
            <a:avLst/>
          </a:prstGeom>
          <a:gradFill>
            <a:gsLst>
              <a:gs pos="0">
                <a:srgbClr val="000000">
                  <a:alpha val="0"/>
                </a:srgbClr>
              </a:gs>
              <a:gs pos="33000">
                <a:srgbClr val="000000">
                  <a:alpha val="63921"/>
                </a:srgbClr>
              </a:gs>
              <a:gs pos="58000">
                <a:schemeClr val="dk1"/>
              </a:gs>
              <a:gs pos="100000">
                <a:schemeClr val="dk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9" name="Google Shape;99;p1"/>
          <p:cNvSpPr txBox="1"/>
          <p:nvPr>
            <p:ph type="ctrTitle"/>
          </p:nvPr>
        </p:nvSpPr>
        <p:spPr>
          <a:xfrm>
            <a:off x="477981" y="1122363"/>
            <a:ext cx="4023360" cy="3204134"/>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4800"/>
              <a:buFont typeface="Calibri"/>
              <a:buNone/>
            </a:pPr>
            <a:r>
              <a:rPr lang="en-US" sz="4800">
                <a:solidFill>
                  <a:schemeClr val="lt1"/>
                </a:solidFill>
              </a:rPr>
              <a:t>Mental Health and Wellness Power Hour</a:t>
            </a:r>
            <a:endParaRPr/>
          </a:p>
        </p:txBody>
      </p:sp>
      <p:sp>
        <p:nvSpPr>
          <p:cNvPr id="100" name="Google Shape;100;p1"/>
          <p:cNvSpPr txBox="1"/>
          <p:nvPr>
            <p:ph idx="1" type="subTitle"/>
          </p:nvPr>
        </p:nvSpPr>
        <p:spPr>
          <a:xfrm>
            <a:off x="477980" y="4872922"/>
            <a:ext cx="4023359" cy="120814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2000"/>
              <a:buNone/>
            </a:pPr>
            <a:r>
              <a:rPr lang="en-US" sz="2000">
                <a:solidFill>
                  <a:schemeClr val="lt1"/>
                </a:solidFill>
              </a:rPr>
              <a:t>Presented by: </a:t>
            </a:r>
            <a:br>
              <a:rPr lang="en-US" sz="2000">
                <a:solidFill>
                  <a:schemeClr val="lt1"/>
                </a:solidFill>
              </a:rPr>
            </a:br>
            <a:r>
              <a:rPr lang="en-US" sz="2000">
                <a:solidFill>
                  <a:schemeClr val="lt1"/>
                </a:solidFill>
              </a:rPr>
              <a:t>Thomas Faulkner</a:t>
            </a:r>
            <a:endParaRPr/>
          </a:p>
        </p:txBody>
      </p:sp>
      <p:sp>
        <p:nvSpPr>
          <p:cNvPr id="101" name="Google Shape;101;p1"/>
          <p:cNvSpPr/>
          <p:nvPr/>
        </p:nvSpPr>
        <p:spPr>
          <a:xfrm rot="5400000">
            <a:off x="759921" y="346791"/>
            <a:ext cx="146304" cy="70408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2" name="Google Shape;102;p1"/>
          <p:cNvSpPr/>
          <p:nvPr/>
        </p:nvSpPr>
        <p:spPr>
          <a:xfrm>
            <a:off x="481029" y="4546920"/>
            <a:ext cx="3977640" cy="1828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sp>
        <p:nvSpPr>
          <p:cNvPr id="202" name="Google Shape;202;p10"/>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3" name="Google Shape;203;p10"/>
          <p:cNvSpPr txBox="1"/>
          <p:nvPr>
            <p:ph type="title"/>
          </p:nvPr>
        </p:nvSpPr>
        <p:spPr>
          <a:xfrm>
            <a:off x="572493" y="238539"/>
            <a:ext cx="11018520" cy="1434415"/>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400"/>
              <a:buFont typeface="Calibri"/>
              <a:buNone/>
            </a:pPr>
            <a:r>
              <a:rPr lang="en-US" sz="5400"/>
              <a:t>Coping Strategies</a:t>
            </a:r>
            <a:endParaRPr/>
          </a:p>
        </p:txBody>
      </p:sp>
      <p:sp>
        <p:nvSpPr>
          <p:cNvPr id="204" name="Google Shape;204;p10"/>
          <p:cNvSpPr/>
          <p:nvPr/>
        </p:nvSpPr>
        <p:spPr>
          <a:xfrm>
            <a:off x="572493" y="1681544"/>
            <a:ext cx="10972800" cy="18288"/>
          </a:xfrm>
          <a:custGeom>
            <a:rect b="b" l="l" r="r" t="t"/>
            <a:pathLst>
              <a:path extrusionOk="0" fill="none" h="18288" w="1097280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extrusionOk="0" h="18288" w="1097280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1"/>
            </a:schemeClr>
          </a:solidFill>
          <a:ln cap="rnd" cmpd="sng" w="44450">
            <a:solidFill>
              <a:schemeClr val="accent2">
                <a:alpha val="74901"/>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5" name="Google Shape;205;p10"/>
          <p:cNvSpPr txBox="1"/>
          <p:nvPr>
            <p:ph idx="1" type="body"/>
          </p:nvPr>
        </p:nvSpPr>
        <p:spPr>
          <a:xfrm>
            <a:off x="572493" y="2071316"/>
            <a:ext cx="6713552" cy="411917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500"/>
              <a:buChar char="•"/>
            </a:pPr>
            <a:r>
              <a:rPr b="0" i="0" lang="en-US" sz="1500"/>
              <a:t>Conscious and purposeful efforts to manage, adapt to, or deal with stress, challenges, or difficult emotions.</a:t>
            </a:r>
            <a:endParaRPr/>
          </a:p>
          <a:p>
            <a:pPr indent="-228600" lvl="0" marL="228600" rtl="0" algn="l">
              <a:lnSpc>
                <a:spcPct val="90000"/>
              </a:lnSpc>
              <a:spcBef>
                <a:spcPts val="1000"/>
              </a:spcBef>
              <a:spcAft>
                <a:spcPts val="0"/>
              </a:spcAft>
              <a:buClr>
                <a:schemeClr val="dk1"/>
              </a:buClr>
              <a:buSzPts val="1500"/>
              <a:buChar char="•"/>
            </a:pPr>
            <a:r>
              <a:rPr lang="en-US" sz="1500"/>
              <a:t>Helps to r</a:t>
            </a:r>
            <a:r>
              <a:rPr b="0" i="0" lang="en-US" sz="1500"/>
              <a:t>egulate and improve emotional, mental, and psychological well-being in response to various life circumstances.</a:t>
            </a:r>
            <a:endParaRPr/>
          </a:p>
          <a:p>
            <a:pPr indent="-228600" lvl="0" marL="228600" rtl="0" algn="l">
              <a:lnSpc>
                <a:spcPct val="90000"/>
              </a:lnSpc>
              <a:spcBef>
                <a:spcPts val="1000"/>
              </a:spcBef>
              <a:spcAft>
                <a:spcPts val="0"/>
              </a:spcAft>
              <a:buClr>
                <a:schemeClr val="dk1"/>
              </a:buClr>
              <a:buSzPts val="1500"/>
              <a:buChar char="•"/>
            </a:pPr>
            <a:r>
              <a:rPr b="0" i="0" lang="en-US" sz="1500"/>
              <a:t>Coping strategies may vary from person to person based on preferences and experiences.</a:t>
            </a:r>
            <a:endParaRPr/>
          </a:p>
          <a:p>
            <a:pPr indent="-228600" lvl="0" marL="228600" rtl="0" algn="l">
              <a:lnSpc>
                <a:spcPct val="90000"/>
              </a:lnSpc>
              <a:spcBef>
                <a:spcPts val="1000"/>
              </a:spcBef>
              <a:spcAft>
                <a:spcPts val="0"/>
              </a:spcAft>
              <a:buClr>
                <a:schemeClr val="dk1"/>
              </a:buClr>
              <a:buSzPts val="1500"/>
              <a:buChar char="•"/>
            </a:pPr>
            <a:r>
              <a:rPr lang="en-US" sz="1500"/>
              <a:t>Some examples include:</a:t>
            </a:r>
            <a:endParaRPr/>
          </a:p>
          <a:p>
            <a:pPr indent="-228600" lvl="1" marL="685800" rtl="0" algn="l">
              <a:lnSpc>
                <a:spcPct val="90000"/>
              </a:lnSpc>
              <a:spcBef>
                <a:spcPts val="500"/>
              </a:spcBef>
              <a:spcAft>
                <a:spcPts val="0"/>
              </a:spcAft>
              <a:buClr>
                <a:schemeClr val="dk1"/>
              </a:buClr>
              <a:buSzPts val="1500"/>
              <a:buChar char="•"/>
            </a:pPr>
            <a:r>
              <a:rPr lang="en-US" sz="1500"/>
              <a:t>Deep breathing</a:t>
            </a:r>
            <a:endParaRPr/>
          </a:p>
          <a:p>
            <a:pPr indent="-228600" lvl="1" marL="685800" rtl="0" algn="l">
              <a:lnSpc>
                <a:spcPct val="90000"/>
              </a:lnSpc>
              <a:spcBef>
                <a:spcPts val="500"/>
              </a:spcBef>
              <a:spcAft>
                <a:spcPts val="0"/>
              </a:spcAft>
              <a:buClr>
                <a:schemeClr val="dk1"/>
              </a:buClr>
              <a:buSzPts val="1500"/>
              <a:buChar char="•"/>
            </a:pPr>
            <a:r>
              <a:rPr lang="en-US" sz="1500"/>
              <a:t>Meditation</a:t>
            </a:r>
            <a:endParaRPr/>
          </a:p>
          <a:p>
            <a:pPr indent="-228600" lvl="1" marL="685800" rtl="0" algn="l">
              <a:lnSpc>
                <a:spcPct val="90000"/>
              </a:lnSpc>
              <a:spcBef>
                <a:spcPts val="500"/>
              </a:spcBef>
              <a:spcAft>
                <a:spcPts val="0"/>
              </a:spcAft>
              <a:buClr>
                <a:schemeClr val="dk1"/>
              </a:buClr>
              <a:buSzPts val="1500"/>
              <a:buChar char="•"/>
            </a:pPr>
            <a:r>
              <a:rPr lang="en-US" sz="1500"/>
              <a:t>Physical activity</a:t>
            </a:r>
            <a:endParaRPr/>
          </a:p>
          <a:p>
            <a:pPr indent="-228600" lvl="1" marL="685800" rtl="0" algn="l">
              <a:lnSpc>
                <a:spcPct val="90000"/>
              </a:lnSpc>
              <a:spcBef>
                <a:spcPts val="500"/>
              </a:spcBef>
              <a:spcAft>
                <a:spcPts val="0"/>
              </a:spcAft>
              <a:buClr>
                <a:schemeClr val="dk1"/>
              </a:buClr>
              <a:buSzPts val="1500"/>
              <a:buChar char="•"/>
            </a:pPr>
            <a:r>
              <a:rPr lang="en-US" sz="1500"/>
              <a:t>Healthy eating</a:t>
            </a:r>
            <a:endParaRPr/>
          </a:p>
          <a:p>
            <a:pPr indent="-228600" lvl="1" marL="685800" rtl="0" algn="l">
              <a:lnSpc>
                <a:spcPct val="90000"/>
              </a:lnSpc>
              <a:spcBef>
                <a:spcPts val="500"/>
              </a:spcBef>
              <a:spcAft>
                <a:spcPts val="0"/>
              </a:spcAft>
              <a:buClr>
                <a:schemeClr val="dk1"/>
              </a:buClr>
              <a:buSzPts val="1500"/>
              <a:buChar char="•"/>
            </a:pPr>
            <a:r>
              <a:rPr lang="en-US" sz="1500"/>
              <a:t>Adequate sleep</a:t>
            </a:r>
            <a:endParaRPr/>
          </a:p>
          <a:p>
            <a:pPr indent="-228600" lvl="1" marL="685800" rtl="0" algn="l">
              <a:lnSpc>
                <a:spcPct val="90000"/>
              </a:lnSpc>
              <a:spcBef>
                <a:spcPts val="500"/>
              </a:spcBef>
              <a:spcAft>
                <a:spcPts val="0"/>
              </a:spcAft>
              <a:buClr>
                <a:schemeClr val="dk1"/>
              </a:buClr>
              <a:buSzPts val="1500"/>
              <a:buChar char="•"/>
            </a:pPr>
            <a:r>
              <a:rPr lang="en-US" sz="1500"/>
              <a:t>Journaling</a:t>
            </a:r>
            <a:endParaRPr/>
          </a:p>
          <a:p>
            <a:pPr indent="-228600" lvl="1" marL="685800" rtl="0" algn="l">
              <a:lnSpc>
                <a:spcPct val="90000"/>
              </a:lnSpc>
              <a:spcBef>
                <a:spcPts val="500"/>
              </a:spcBef>
              <a:spcAft>
                <a:spcPts val="0"/>
              </a:spcAft>
              <a:buClr>
                <a:schemeClr val="dk1"/>
              </a:buClr>
              <a:buSzPts val="1500"/>
              <a:buChar char="•"/>
            </a:pPr>
            <a:r>
              <a:rPr lang="en-US" sz="1500"/>
              <a:t>Self-care</a:t>
            </a:r>
            <a:endParaRPr/>
          </a:p>
          <a:p>
            <a:pPr indent="-228600" lvl="1" marL="685800" rtl="0" algn="l">
              <a:lnSpc>
                <a:spcPct val="90000"/>
              </a:lnSpc>
              <a:spcBef>
                <a:spcPts val="500"/>
              </a:spcBef>
              <a:spcAft>
                <a:spcPts val="0"/>
              </a:spcAft>
              <a:buClr>
                <a:schemeClr val="dk1"/>
              </a:buClr>
              <a:buSzPts val="1500"/>
              <a:buChar char="•"/>
            </a:pPr>
            <a:r>
              <a:rPr lang="en-US" sz="1500"/>
              <a:t>Practicing gratitude</a:t>
            </a:r>
            <a:endParaRPr/>
          </a:p>
          <a:p>
            <a:pPr indent="-133350" lvl="0" marL="228600" rtl="0" algn="l">
              <a:lnSpc>
                <a:spcPct val="90000"/>
              </a:lnSpc>
              <a:spcBef>
                <a:spcPts val="1000"/>
              </a:spcBef>
              <a:spcAft>
                <a:spcPts val="0"/>
              </a:spcAft>
              <a:buClr>
                <a:schemeClr val="dk1"/>
              </a:buClr>
              <a:buSzPts val="1500"/>
              <a:buNone/>
            </a:pPr>
            <a:r>
              <a:t/>
            </a:r>
            <a:endParaRPr sz="1500">
              <a:latin typeface="Arial"/>
              <a:ea typeface="Arial"/>
              <a:cs typeface="Arial"/>
              <a:sym typeface="Arial"/>
            </a:endParaRPr>
          </a:p>
          <a:p>
            <a:pPr indent="-133350" lvl="1" marL="685800" rtl="0" algn="l">
              <a:lnSpc>
                <a:spcPct val="90000"/>
              </a:lnSpc>
              <a:spcBef>
                <a:spcPts val="500"/>
              </a:spcBef>
              <a:spcAft>
                <a:spcPts val="0"/>
              </a:spcAft>
              <a:buClr>
                <a:schemeClr val="dk1"/>
              </a:buClr>
              <a:buSzPts val="1500"/>
              <a:buNone/>
            </a:pPr>
            <a:r>
              <a:t/>
            </a:r>
            <a:endParaRPr sz="1500"/>
          </a:p>
        </p:txBody>
      </p:sp>
      <p:pic>
        <p:nvPicPr>
          <p:cNvPr descr="Image" id="206" name="Google Shape;206;p10"/>
          <p:cNvPicPr preferRelativeResize="0"/>
          <p:nvPr/>
        </p:nvPicPr>
        <p:blipFill rotWithShape="1">
          <a:blip r:embed="rId3">
            <a:alphaModFix/>
          </a:blip>
          <a:srcRect b="-3" l="1679" r="2112" t="0"/>
          <a:stretch/>
        </p:blipFill>
        <p:spPr>
          <a:xfrm>
            <a:off x="7675658" y="2093976"/>
            <a:ext cx="3941064" cy="409651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0" name="Shape 210"/>
        <p:cNvGrpSpPr/>
        <p:nvPr/>
      </p:nvGrpSpPr>
      <p:grpSpPr>
        <a:xfrm>
          <a:off x="0" y="0"/>
          <a:ext cx="0" cy="0"/>
          <a:chOff x="0" y="0"/>
          <a:chExt cx="0" cy="0"/>
        </a:xfrm>
      </p:grpSpPr>
      <p:sp>
        <p:nvSpPr>
          <p:cNvPr id="211" name="Google Shape;211;p1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2" name="Google Shape;212;p11"/>
          <p:cNvSpPr/>
          <p:nvPr/>
        </p:nvSpPr>
        <p:spPr>
          <a:xfrm>
            <a:off x="4770782" y="0"/>
            <a:ext cx="7421217" cy="6857999"/>
          </a:xfrm>
          <a:prstGeom prst="rect">
            <a:avLst/>
          </a:prstGeom>
          <a:solidFill>
            <a:srgbClr val="82766A">
              <a:alpha val="14901"/>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3" name="Google Shape;213;p11"/>
          <p:cNvSpPr txBox="1"/>
          <p:nvPr>
            <p:ph type="title"/>
          </p:nvPr>
        </p:nvSpPr>
        <p:spPr>
          <a:xfrm>
            <a:off x="7320466" y="609600"/>
            <a:ext cx="4140014" cy="1330839"/>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Untraditional Coping Strategies</a:t>
            </a:r>
            <a:endParaRPr/>
          </a:p>
        </p:txBody>
      </p:sp>
      <p:pic>
        <p:nvPicPr>
          <p:cNvPr descr="Image" id="214" name="Google Shape;214;p11"/>
          <p:cNvPicPr preferRelativeResize="0"/>
          <p:nvPr/>
        </p:nvPicPr>
        <p:blipFill rotWithShape="1">
          <a:blip r:embed="rId3">
            <a:alphaModFix/>
          </a:blip>
          <a:srcRect b="635" l="0" r="0" t="0"/>
          <a:stretch/>
        </p:blipFill>
        <p:spPr>
          <a:xfrm>
            <a:off x="20" y="10"/>
            <a:ext cx="6901731" cy="6858000"/>
          </a:xfrm>
          <a:custGeom>
            <a:rect b="b" l="l" r="r" t="t"/>
            <a:pathLst>
              <a:path extrusionOk="0" h="6858000" w="6901731">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a:noFill/>
          <a:ln>
            <a:noFill/>
          </a:ln>
        </p:spPr>
      </p:pic>
      <p:sp>
        <p:nvSpPr>
          <p:cNvPr id="215" name="Google Shape;215;p11"/>
          <p:cNvSpPr txBox="1"/>
          <p:nvPr>
            <p:ph idx="1" type="body"/>
          </p:nvPr>
        </p:nvSpPr>
        <p:spPr>
          <a:xfrm>
            <a:off x="7082288" y="2194102"/>
            <a:ext cx="4765198" cy="420669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dk1"/>
              </a:buClr>
              <a:buSzPct val="100000"/>
              <a:buChar char="•"/>
            </a:pPr>
            <a:r>
              <a:rPr lang="en-US" sz="2400"/>
              <a:t>BBQ Smoke Meditation</a:t>
            </a:r>
            <a:endParaRPr/>
          </a:p>
          <a:p>
            <a:pPr indent="-228600" lvl="0" marL="228600" rtl="0" algn="l">
              <a:lnSpc>
                <a:spcPct val="90000"/>
              </a:lnSpc>
              <a:spcBef>
                <a:spcPts val="1000"/>
              </a:spcBef>
              <a:spcAft>
                <a:spcPts val="0"/>
              </a:spcAft>
              <a:buClr>
                <a:schemeClr val="dk1"/>
              </a:buClr>
              <a:buSzPct val="100000"/>
              <a:buChar char="•"/>
            </a:pPr>
            <a:r>
              <a:rPr lang="en-US" sz="2400"/>
              <a:t>Tubing the Frio/Guadalupe</a:t>
            </a:r>
            <a:endParaRPr/>
          </a:p>
          <a:p>
            <a:pPr indent="-228600" lvl="0" marL="228600" rtl="0" algn="l">
              <a:lnSpc>
                <a:spcPct val="90000"/>
              </a:lnSpc>
              <a:spcBef>
                <a:spcPts val="1000"/>
              </a:spcBef>
              <a:spcAft>
                <a:spcPts val="0"/>
              </a:spcAft>
              <a:buClr>
                <a:schemeClr val="dk1"/>
              </a:buClr>
              <a:buSzPct val="100000"/>
              <a:buChar char="•"/>
            </a:pPr>
            <a:r>
              <a:rPr lang="en-US" sz="2400"/>
              <a:t>Chopping Wood</a:t>
            </a:r>
            <a:endParaRPr/>
          </a:p>
          <a:p>
            <a:pPr indent="-228600" lvl="0" marL="228600" rtl="0" algn="l">
              <a:lnSpc>
                <a:spcPct val="90000"/>
              </a:lnSpc>
              <a:spcBef>
                <a:spcPts val="1000"/>
              </a:spcBef>
              <a:spcAft>
                <a:spcPts val="0"/>
              </a:spcAft>
              <a:buClr>
                <a:schemeClr val="dk1"/>
              </a:buClr>
              <a:buSzPct val="100000"/>
              <a:buChar char="•"/>
            </a:pPr>
            <a:r>
              <a:rPr lang="en-US" sz="2400"/>
              <a:t>Perfecting your Tex-Mex cooking</a:t>
            </a:r>
            <a:endParaRPr/>
          </a:p>
          <a:p>
            <a:pPr indent="-228600" lvl="0" marL="228600" rtl="0" algn="l">
              <a:lnSpc>
                <a:spcPct val="90000"/>
              </a:lnSpc>
              <a:spcBef>
                <a:spcPts val="1000"/>
              </a:spcBef>
              <a:spcAft>
                <a:spcPts val="0"/>
              </a:spcAft>
              <a:buClr>
                <a:schemeClr val="dk1"/>
              </a:buClr>
              <a:buSzPct val="100000"/>
              <a:buChar char="•"/>
            </a:pPr>
            <a:r>
              <a:rPr lang="en-US" sz="2400"/>
              <a:t>Slam back </a:t>
            </a:r>
            <a:r>
              <a:rPr lang="en-US" sz="2400"/>
              <a:t>32oz</a:t>
            </a:r>
            <a:r>
              <a:rPr lang="en-US" sz="2400"/>
              <a:t> of Sweet Tea</a:t>
            </a:r>
            <a:endParaRPr/>
          </a:p>
          <a:p>
            <a:pPr indent="-228600" lvl="0" marL="228600" rtl="0" algn="l">
              <a:lnSpc>
                <a:spcPct val="90000"/>
              </a:lnSpc>
              <a:spcBef>
                <a:spcPts val="1000"/>
              </a:spcBef>
              <a:spcAft>
                <a:spcPts val="0"/>
              </a:spcAft>
              <a:buClr>
                <a:schemeClr val="dk1"/>
              </a:buClr>
              <a:buSzPct val="100000"/>
              <a:buChar char="•"/>
            </a:pPr>
            <a:r>
              <a:rPr lang="en-US" sz="2400"/>
              <a:t>Drive down a dirt road</a:t>
            </a:r>
            <a:endParaRPr/>
          </a:p>
          <a:p>
            <a:pPr indent="-228600" lvl="0" marL="228600" rtl="0" algn="l">
              <a:lnSpc>
                <a:spcPct val="90000"/>
              </a:lnSpc>
              <a:spcBef>
                <a:spcPts val="1000"/>
              </a:spcBef>
              <a:spcAft>
                <a:spcPts val="0"/>
              </a:spcAft>
              <a:buClr>
                <a:schemeClr val="dk1"/>
              </a:buClr>
              <a:buSzPct val="100000"/>
              <a:buChar char="•"/>
            </a:pPr>
            <a:r>
              <a:rPr lang="en-US" sz="2400"/>
              <a:t>Go to a Flea Market</a:t>
            </a:r>
            <a:endParaRPr/>
          </a:p>
          <a:p>
            <a:pPr indent="-228600" lvl="0" marL="228600" rtl="0" algn="l">
              <a:lnSpc>
                <a:spcPct val="90000"/>
              </a:lnSpc>
              <a:spcBef>
                <a:spcPts val="1000"/>
              </a:spcBef>
              <a:spcAft>
                <a:spcPts val="0"/>
              </a:spcAft>
              <a:buClr>
                <a:schemeClr val="dk1"/>
              </a:buClr>
              <a:buSzPct val="100000"/>
              <a:buChar char="•"/>
            </a:pPr>
            <a:r>
              <a:rPr lang="en-US" sz="2400"/>
              <a:t>Sit by a fire under the Texas stars</a:t>
            </a:r>
            <a:endParaRPr/>
          </a:p>
          <a:p>
            <a:pPr indent="-228600" lvl="0" marL="228600" rtl="0" algn="l">
              <a:lnSpc>
                <a:spcPct val="90000"/>
              </a:lnSpc>
              <a:spcBef>
                <a:spcPts val="1000"/>
              </a:spcBef>
              <a:spcAft>
                <a:spcPts val="0"/>
              </a:spcAft>
              <a:buClr>
                <a:schemeClr val="dk1"/>
              </a:buClr>
              <a:buSzPct val="100000"/>
              <a:buChar char="•"/>
            </a:pPr>
            <a:r>
              <a:rPr lang="en-US" sz="2400"/>
              <a:t>Mowing the grass</a:t>
            </a:r>
            <a:endParaRPr/>
          </a:p>
          <a:p>
            <a:pPr indent="-228600" lvl="0" marL="228600" rtl="0" algn="l">
              <a:lnSpc>
                <a:spcPct val="90000"/>
              </a:lnSpc>
              <a:spcBef>
                <a:spcPts val="1000"/>
              </a:spcBef>
              <a:spcAft>
                <a:spcPts val="0"/>
              </a:spcAft>
              <a:buClr>
                <a:schemeClr val="dk1"/>
              </a:buClr>
              <a:buSzPct val="100000"/>
              <a:buChar char="•"/>
            </a:pPr>
            <a:r>
              <a:rPr lang="en-US" sz="2400"/>
              <a:t>Pet your dog</a:t>
            </a:r>
            <a:endParaRPr/>
          </a:p>
          <a:p>
            <a:pPr indent="-228600" lvl="0" marL="228600" rtl="0" algn="l">
              <a:lnSpc>
                <a:spcPct val="90000"/>
              </a:lnSpc>
              <a:spcBef>
                <a:spcPts val="1000"/>
              </a:spcBef>
              <a:spcAft>
                <a:spcPts val="0"/>
              </a:spcAft>
              <a:buClr>
                <a:schemeClr val="dk1"/>
              </a:buClr>
              <a:buSzPct val="100000"/>
              <a:buChar char="•"/>
            </a:pPr>
            <a:r>
              <a:rPr lang="en-US" sz="2400"/>
              <a:t>Walking at Escondido Park</a:t>
            </a:r>
            <a:endParaRPr/>
          </a:p>
          <a:p>
            <a:pPr indent="-181610" lvl="0" marL="228600" rtl="0" algn="l">
              <a:lnSpc>
                <a:spcPct val="90000"/>
              </a:lnSpc>
              <a:spcBef>
                <a:spcPts val="1000"/>
              </a:spcBef>
              <a:spcAft>
                <a:spcPts val="0"/>
              </a:spcAft>
              <a:buClr>
                <a:schemeClr val="dk1"/>
              </a:buClr>
              <a:buSzPct val="100000"/>
              <a:buNone/>
            </a:pPr>
            <a:r>
              <a:t/>
            </a:r>
            <a:endParaRPr sz="800"/>
          </a:p>
          <a:p>
            <a:pPr indent="-181610" lvl="0" marL="228600" rtl="0" algn="l">
              <a:lnSpc>
                <a:spcPct val="90000"/>
              </a:lnSpc>
              <a:spcBef>
                <a:spcPts val="1000"/>
              </a:spcBef>
              <a:spcAft>
                <a:spcPts val="0"/>
              </a:spcAft>
              <a:buClr>
                <a:schemeClr val="dk1"/>
              </a:buClr>
              <a:buSzPct val="100000"/>
              <a:buNone/>
            </a:pPr>
            <a:r>
              <a:t/>
            </a:r>
            <a:endParaRPr sz="800"/>
          </a:p>
          <a:p>
            <a:pPr indent="-181610" lvl="0" marL="228600" rtl="0" algn="l">
              <a:lnSpc>
                <a:spcPct val="90000"/>
              </a:lnSpc>
              <a:spcBef>
                <a:spcPts val="1000"/>
              </a:spcBef>
              <a:spcAft>
                <a:spcPts val="0"/>
              </a:spcAft>
              <a:buClr>
                <a:schemeClr val="dk1"/>
              </a:buClr>
              <a:buSzPct val="100000"/>
              <a:buNone/>
            </a:pPr>
            <a:r>
              <a:t/>
            </a:r>
            <a:endParaRPr sz="800"/>
          </a:p>
          <a:p>
            <a:pPr indent="-181610" lvl="0" marL="228600" rtl="0" algn="l">
              <a:lnSpc>
                <a:spcPct val="90000"/>
              </a:lnSpc>
              <a:spcBef>
                <a:spcPts val="1000"/>
              </a:spcBef>
              <a:spcAft>
                <a:spcPts val="0"/>
              </a:spcAft>
              <a:buClr>
                <a:schemeClr val="dk1"/>
              </a:buClr>
              <a:buSzPct val="100000"/>
              <a:buNone/>
            </a:pPr>
            <a:r>
              <a:t/>
            </a:r>
            <a:endParaRPr sz="800"/>
          </a:p>
          <a:p>
            <a:pPr indent="-166941" lvl="0" marL="228600" rtl="0" algn="l">
              <a:lnSpc>
                <a:spcPct val="90000"/>
              </a:lnSpc>
              <a:spcBef>
                <a:spcPts val="1000"/>
              </a:spcBef>
              <a:spcAft>
                <a:spcPts val="0"/>
              </a:spcAft>
              <a:buClr>
                <a:schemeClr val="dk1"/>
              </a:buClr>
              <a:buSzPct val="100000"/>
              <a:buNone/>
            </a:pPr>
            <a:r>
              <a:t/>
            </a:r>
            <a:endParaRPr sz="1050"/>
          </a:p>
          <a:p>
            <a:pPr indent="-146367" lvl="0" marL="228600" rtl="0" algn="l">
              <a:lnSpc>
                <a:spcPct val="90000"/>
              </a:lnSpc>
              <a:spcBef>
                <a:spcPts val="1000"/>
              </a:spcBef>
              <a:spcAft>
                <a:spcPts val="0"/>
              </a:spcAft>
              <a:buClr>
                <a:schemeClr val="dk1"/>
              </a:buClr>
              <a:buSzPct val="100000"/>
              <a:buNone/>
            </a:pPr>
            <a:r>
              <a:t/>
            </a:r>
            <a:endParaRPr sz="1400"/>
          </a:p>
          <a:p>
            <a:pPr indent="-111125" lvl="0" marL="228600" rtl="0" algn="l">
              <a:lnSpc>
                <a:spcPct val="90000"/>
              </a:lnSpc>
              <a:spcBef>
                <a:spcPts val="1000"/>
              </a:spcBef>
              <a:spcAft>
                <a:spcPts val="0"/>
              </a:spcAft>
              <a:buClr>
                <a:schemeClr val="dk1"/>
              </a:buClr>
              <a:buSzPct val="100000"/>
              <a:buNone/>
            </a:pPr>
            <a:r>
              <a:t/>
            </a:r>
            <a:endParaRPr sz="2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9" name="Shape 219"/>
        <p:cNvGrpSpPr/>
        <p:nvPr/>
      </p:nvGrpSpPr>
      <p:grpSpPr>
        <a:xfrm>
          <a:off x="0" y="0"/>
          <a:ext cx="0" cy="0"/>
          <a:chOff x="0" y="0"/>
          <a:chExt cx="0" cy="0"/>
        </a:xfrm>
      </p:grpSpPr>
      <p:sp>
        <p:nvSpPr>
          <p:cNvPr id="220" name="Google Shape;220;p12"/>
          <p:cNvSpPr/>
          <p:nvPr/>
        </p:nvSpPr>
        <p:spPr>
          <a:xfrm>
            <a:off x="3049"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Free Stress Burnout photo and picture" id="221" name="Google Shape;221;p12"/>
          <p:cNvPicPr preferRelativeResize="0"/>
          <p:nvPr/>
        </p:nvPicPr>
        <p:blipFill rotWithShape="1">
          <a:blip r:embed="rId3">
            <a:alphaModFix/>
          </a:blip>
          <a:srcRect b="0" l="15750" r="10579" t="0"/>
          <a:stretch/>
        </p:blipFill>
        <p:spPr>
          <a:xfrm>
            <a:off x="2522356" y="10"/>
            <a:ext cx="9669642" cy="6857990"/>
          </a:xfrm>
          <a:prstGeom prst="rect">
            <a:avLst/>
          </a:prstGeom>
          <a:noFill/>
          <a:ln>
            <a:noFill/>
          </a:ln>
        </p:spPr>
      </p:pic>
      <p:sp>
        <p:nvSpPr>
          <p:cNvPr id="222" name="Google Shape;222;p12"/>
          <p:cNvSpPr/>
          <p:nvPr/>
        </p:nvSpPr>
        <p:spPr>
          <a:xfrm>
            <a:off x="-1" y="0"/>
            <a:ext cx="7390263" cy="68580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3" name="Google Shape;223;p12"/>
          <p:cNvSpPr txBox="1"/>
          <p:nvPr>
            <p:ph type="title"/>
          </p:nvPr>
        </p:nvSpPr>
        <p:spPr>
          <a:xfrm>
            <a:off x="838200" y="365125"/>
            <a:ext cx="3822189" cy="1899912"/>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Calibri"/>
              <a:buNone/>
            </a:pPr>
            <a:r>
              <a:rPr lang="en-US" sz="4000"/>
              <a:t>Managing Stress</a:t>
            </a:r>
            <a:endParaRPr/>
          </a:p>
        </p:txBody>
      </p:sp>
      <p:sp>
        <p:nvSpPr>
          <p:cNvPr id="224" name="Google Shape;224;p12"/>
          <p:cNvSpPr txBox="1"/>
          <p:nvPr>
            <p:ph idx="1" type="body"/>
          </p:nvPr>
        </p:nvSpPr>
        <p:spPr>
          <a:xfrm>
            <a:off x="838200" y="2434201"/>
            <a:ext cx="3822189" cy="374276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b="0" i="0" lang="en-US" sz="2000">
                <a:latin typeface="Arial"/>
                <a:ea typeface="Arial"/>
                <a:cs typeface="Arial"/>
                <a:sym typeface="Arial"/>
              </a:rPr>
              <a:t>Stress is the body's natural response to challenges, changes, or threats. It can be physical, emotional, or mental and affects everyone at some point.</a:t>
            </a:r>
            <a:endParaRPr/>
          </a:p>
          <a:p>
            <a:pPr indent="-228600" lvl="0" marL="228600" rtl="0" algn="l">
              <a:lnSpc>
                <a:spcPct val="90000"/>
              </a:lnSpc>
              <a:spcBef>
                <a:spcPts val="1000"/>
              </a:spcBef>
              <a:spcAft>
                <a:spcPts val="0"/>
              </a:spcAft>
              <a:buClr>
                <a:schemeClr val="dk1"/>
              </a:buClr>
              <a:buSzPts val="2000"/>
              <a:buChar char="•"/>
            </a:pPr>
            <a:r>
              <a:rPr b="0" i="0" lang="en-US" sz="2000">
                <a:latin typeface="Arial"/>
                <a:ea typeface="Arial"/>
                <a:cs typeface="Arial"/>
                <a:sym typeface="Arial"/>
              </a:rPr>
              <a:t>Chronic stress can lead to physical and mental health issues</a:t>
            </a:r>
            <a:endParaRPr/>
          </a:p>
          <a:p>
            <a:pPr indent="-228600" lvl="0" marL="228600" rtl="0" algn="l">
              <a:lnSpc>
                <a:spcPct val="90000"/>
              </a:lnSpc>
              <a:spcBef>
                <a:spcPts val="1000"/>
              </a:spcBef>
              <a:spcAft>
                <a:spcPts val="0"/>
              </a:spcAft>
              <a:buClr>
                <a:schemeClr val="dk1"/>
              </a:buClr>
              <a:buSzPts val="2000"/>
              <a:buChar char="•"/>
            </a:pPr>
            <a:r>
              <a:rPr b="0" i="0" lang="en-US" sz="2000">
                <a:latin typeface="Arial"/>
                <a:ea typeface="Arial"/>
                <a:cs typeface="Arial"/>
                <a:sym typeface="Arial"/>
              </a:rPr>
              <a:t>Effective stress management is crucial for maintaining overall well-being and preventing negative health effects.</a:t>
            </a:r>
            <a:endParaRPr sz="2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8" name="Shape 228"/>
        <p:cNvGrpSpPr/>
        <p:nvPr/>
      </p:nvGrpSpPr>
      <p:grpSpPr>
        <a:xfrm>
          <a:off x="0" y="0"/>
          <a:ext cx="0" cy="0"/>
          <a:chOff x="0" y="0"/>
          <a:chExt cx="0" cy="0"/>
        </a:xfrm>
      </p:grpSpPr>
      <p:sp>
        <p:nvSpPr>
          <p:cNvPr id="229" name="Google Shape;229;p13"/>
          <p:cNvSpPr txBox="1"/>
          <p:nvPr>
            <p:ph type="title"/>
          </p:nvPr>
        </p:nvSpPr>
        <p:spPr>
          <a:xfrm>
            <a:off x="6400800" y="940176"/>
            <a:ext cx="5181600" cy="121993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b="1" i="0" lang="en-US" sz="3200">
                <a:latin typeface="Calibri"/>
                <a:ea typeface="Calibri"/>
                <a:cs typeface="Calibri"/>
                <a:sym typeface="Calibri"/>
              </a:rPr>
              <a:t>Tips for Stress Management:</a:t>
            </a:r>
            <a:br>
              <a:rPr b="0" i="0" lang="en-US" sz="3200">
                <a:latin typeface="Calibri"/>
                <a:ea typeface="Calibri"/>
                <a:cs typeface="Calibri"/>
                <a:sym typeface="Calibri"/>
              </a:rPr>
            </a:br>
            <a:endParaRPr sz="3200">
              <a:latin typeface="Calibri"/>
              <a:ea typeface="Calibri"/>
              <a:cs typeface="Calibri"/>
              <a:sym typeface="Calibri"/>
            </a:endParaRPr>
          </a:p>
        </p:txBody>
      </p:sp>
      <p:pic>
        <p:nvPicPr>
          <p:cNvPr descr="Free Thumbs Up Hand photo and picture" id="230" name="Google Shape;230;p13"/>
          <p:cNvPicPr preferRelativeResize="0"/>
          <p:nvPr/>
        </p:nvPicPr>
        <p:blipFill rotWithShape="1">
          <a:blip r:embed="rId3">
            <a:alphaModFix/>
          </a:blip>
          <a:srcRect b="0" l="40889" r="0" t="0"/>
          <a:stretch/>
        </p:blipFill>
        <p:spPr>
          <a:xfrm>
            <a:off x="20" y="10"/>
            <a:ext cx="6095980" cy="6857990"/>
          </a:xfrm>
          <a:prstGeom prst="rect">
            <a:avLst/>
          </a:prstGeom>
          <a:noFill/>
          <a:ln>
            <a:noFill/>
          </a:ln>
        </p:spPr>
      </p:pic>
      <p:grpSp>
        <p:nvGrpSpPr>
          <p:cNvPr id="231" name="Google Shape;231;p13"/>
          <p:cNvGrpSpPr/>
          <p:nvPr/>
        </p:nvGrpSpPr>
        <p:grpSpPr>
          <a:xfrm>
            <a:off x="0" y="0"/>
            <a:ext cx="123362" cy="6858000"/>
            <a:chOff x="12068638" y="0"/>
            <a:chExt cx="123362" cy="6858000"/>
          </a:xfrm>
        </p:grpSpPr>
        <p:sp>
          <p:nvSpPr>
            <p:cNvPr id="232" name="Google Shape;232;p13"/>
            <p:cNvSpPr/>
            <p:nvPr/>
          </p:nvSpPr>
          <p:spPr>
            <a:xfrm>
              <a:off x="12068638" y="0"/>
              <a:ext cx="123362" cy="6858000"/>
            </a:xfrm>
            <a:prstGeom prst="rect">
              <a:avLst/>
            </a:prstGeom>
            <a:gradFill>
              <a:gsLst>
                <a:gs pos="0">
                  <a:schemeClr val="accent2"/>
                </a:gs>
                <a:gs pos="100000">
                  <a:schemeClr val="accent5"/>
                </a:gs>
              </a:gsLst>
              <a:lin ang="1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3" name="Google Shape;233;p13"/>
            <p:cNvSpPr/>
            <p:nvPr/>
          </p:nvSpPr>
          <p:spPr>
            <a:xfrm>
              <a:off x="12068638" y="4139706"/>
              <a:ext cx="123362" cy="2718294"/>
            </a:xfrm>
            <a:prstGeom prst="rect">
              <a:avLst/>
            </a:prstGeom>
            <a:gradFill>
              <a:gsLst>
                <a:gs pos="0">
                  <a:srgbClr val="5B9BD5">
                    <a:alpha val="0"/>
                  </a:srgbClr>
                </a:gs>
                <a:gs pos="19000">
                  <a:srgbClr val="5B9BD5">
                    <a:alpha val="0"/>
                  </a:srgbClr>
                </a:gs>
                <a:gs pos="100000">
                  <a:srgbClr val="9CC2E5"/>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34" name="Google Shape;234;p13"/>
          <p:cNvSpPr txBox="1"/>
          <p:nvPr>
            <p:ph idx="1" type="body"/>
          </p:nvPr>
        </p:nvSpPr>
        <p:spPr>
          <a:xfrm>
            <a:off x="6400800" y="2533476"/>
            <a:ext cx="5181600" cy="4185376"/>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400"/>
              <a:buFont typeface="Calibri"/>
              <a:buAutoNum type="arabicPeriod"/>
            </a:pPr>
            <a:r>
              <a:rPr b="1" i="0" lang="en-US" sz="1400"/>
              <a:t>Identify Stressors:</a:t>
            </a:r>
            <a:r>
              <a:rPr b="0" i="0" lang="en-US" sz="1400"/>
              <a:t> Recognize the sources of stress in your life.</a:t>
            </a:r>
            <a:endParaRPr/>
          </a:p>
          <a:p>
            <a:pPr indent="-228600" lvl="0" marL="228600" rtl="0" algn="l">
              <a:lnSpc>
                <a:spcPct val="90000"/>
              </a:lnSpc>
              <a:spcBef>
                <a:spcPts val="1000"/>
              </a:spcBef>
              <a:spcAft>
                <a:spcPts val="0"/>
              </a:spcAft>
              <a:buClr>
                <a:schemeClr val="dk1"/>
              </a:buClr>
              <a:buSzPts val="1400"/>
              <a:buFont typeface="Calibri"/>
              <a:buAutoNum type="arabicPeriod"/>
            </a:pPr>
            <a:r>
              <a:rPr b="1" i="0" lang="en-US" sz="1400"/>
              <a:t>Healthy Lifestyle:</a:t>
            </a:r>
            <a:r>
              <a:rPr b="0" i="0" lang="en-US" sz="1400"/>
              <a:t> Maintain a balanced diet, regular exercise, and adequate sleep.</a:t>
            </a:r>
            <a:endParaRPr/>
          </a:p>
          <a:p>
            <a:pPr indent="-228600" lvl="0" marL="228600" rtl="0" algn="l">
              <a:lnSpc>
                <a:spcPct val="90000"/>
              </a:lnSpc>
              <a:spcBef>
                <a:spcPts val="1000"/>
              </a:spcBef>
              <a:spcAft>
                <a:spcPts val="0"/>
              </a:spcAft>
              <a:buClr>
                <a:schemeClr val="dk1"/>
              </a:buClr>
              <a:buSzPts val="1400"/>
              <a:buFont typeface="Calibri"/>
              <a:buAutoNum type="arabicPeriod"/>
            </a:pPr>
            <a:r>
              <a:rPr b="1" i="0" lang="en-US" sz="1400"/>
              <a:t>Learn to Say No:</a:t>
            </a:r>
            <a:r>
              <a:rPr b="0" i="0" lang="en-US" sz="1400"/>
              <a:t> Set boundaries and prioritize self-care by declining additional commitments when necessary.</a:t>
            </a:r>
            <a:endParaRPr/>
          </a:p>
          <a:p>
            <a:pPr indent="-228600" lvl="0" marL="228600" rtl="0" algn="l">
              <a:lnSpc>
                <a:spcPct val="90000"/>
              </a:lnSpc>
              <a:spcBef>
                <a:spcPts val="1000"/>
              </a:spcBef>
              <a:spcAft>
                <a:spcPts val="0"/>
              </a:spcAft>
              <a:buClr>
                <a:schemeClr val="dk1"/>
              </a:buClr>
              <a:buSzPts val="1400"/>
              <a:buFont typeface="Calibri"/>
              <a:buAutoNum type="arabicPeriod"/>
            </a:pPr>
            <a:r>
              <a:rPr b="1" i="0" lang="en-US" sz="1400"/>
              <a:t>Relaxation Techniques:</a:t>
            </a:r>
            <a:r>
              <a:rPr b="0" i="0" lang="en-US" sz="1400"/>
              <a:t> Practice deep breathing, meditation, or yoga.</a:t>
            </a:r>
            <a:endParaRPr/>
          </a:p>
          <a:p>
            <a:pPr indent="-228600" lvl="0" marL="228600" rtl="0" algn="l">
              <a:lnSpc>
                <a:spcPct val="90000"/>
              </a:lnSpc>
              <a:spcBef>
                <a:spcPts val="1000"/>
              </a:spcBef>
              <a:spcAft>
                <a:spcPts val="0"/>
              </a:spcAft>
              <a:buClr>
                <a:schemeClr val="dk1"/>
              </a:buClr>
              <a:buSzPts val="1400"/>
              <a:buFont typeface="Calibri"/>
              <a:buAutoNum type="arabicPeriod"/>
            </a:pPr>
            <a:r>
              <a:rPr b="1" i="0" lang="en-US" sz="1400"/>
              <a:t>Time Management:</a:t>
            </a:r>
            <a:r>
              <a:rPr b="0" i="0" lang="en-US" sz="1400"/>
              <a:t> Prioritize tasks and set realistic goals.</a:t>
            </a:r>
            <a:endParaRPr/>
          </a:p>
          <a:p>
            <a:pPr indent="-228600" lvl="0" marL="228600" rtl="0" algn="l">
              <a:lnSpc>
                <a:spcPct val="90000"/>
              </a:lnSpc>
              <a:spcBef>
                <a:spcPts val="1000"/>
              </a:spcBef>
              <a:spcAft>
                <a:spcPts val="0"/>
              </a:spcAft>
              <a:buClr>
                <a:schemeClr val="dk1"/>
              </a:buClr>
              <a:buSzPts val="1400"/>
              <a:buFont typeface="Calibri"/>
              <a:buAutoNum type="arabicPeriod"/>
            </a:pPr>
            <a:r>
              <a:rPr b="1" i="0" lang="en-US" sz="1400"/>
              <a:t>Social Support:</a:t>
            </a:r>
            <a:r>
              <a:rPr b="0" i="0" lang="en-US" sz="1400"/>
              <a:t> Seek help from friends and family when needed.</a:t>
            </a:r>
            <a:endParaRPr/>
          </a:p>
          <a:p>
            <a:pPr indent="-228600" lvl="0" marL="228600" rtl="0" algn="l">
              <a:lnSpc>
                <a:spcPct val="90000"/>
              </a:lnSpc>
              <a:spcBef>
                <a:spcPts val="1000"/>
              </a:spcBef>
              <a:spcAft>
                <a:spcPts val="0"/>
              </a:spcAft>
              <a:buClr>
                <a:schemeClr val="dk1"/>
              </a:buClr>
              <a:buSzPts val="1400"/>
              <a:buFont typeface="Calibri"/>
              <a:buAutoNum type="arabicPeriod"/>
            </a:pPr>
            <a:r>
              <a:rPr b="1" i="0" lang="en-US" sz="1400"/>
              <a:t>Mindfulness:</a:t>
            </a:r>
            <a:r>
              <a:rPr b="0" i="0" lang="en-US" sz="1400"/>
              <a:t> Stay present in the moment and focus on what you can control.</a:t>
            </a:r>
            <a:endParaRPr/>
          </a:p>
          <a:p>
            <a:pPr indent="-228600" lvl="0" marL="228600" rtl="0" algn="l">
              <a:lnSpc>
                <a:spcPct val="90000"/>
              </a:lnSpc>
              <a:spcBef>
                <a:spcPts val="1000"/>
              </a:spcBef>
              <a:spcAft>
                <a:spcPts val="0"/>
              </a:spcAft>
              <a:buClr>
                <a:schemeClr val="dk1"/>
              </a:buClr>
              <a:buSzPts val="1400"/>
              <a:buFont typeface="Calibri"/>
              <a:buAutoNum type="arabicPeriod"/>
            </a:pPr>
            <a:r>
              <a:rPr b="1" i="0" lang="en-US" sz="1400"/>
              <a:t>Limit Stressors:</a:t>
            </a:r>
            <a:r>
              <a:rPr b="0" i="0" lang="en-US" sz="1400"/>
              <a:t> Reduce exposure to unnecessary stressors when possible.</a:t>
            </a:r>
            <a:endParaRPr/>
          </a:p>
          <a:p>
            <a:pPr indent="-228600" lvl="0" marL="228600" rtl="0" algn="l">
              <a:lnSpc>
                <a:spcPct val="90000"/>
              </a:lnSpc>
              <a:spcBef>
                <a:spcPts val="1000"/>
              </a:spcBef>
              <a:spcAft>
                <a:spcPts val="0"/>
              </a:spcAft>
              <a:buClr>
                <a:schemeClr val="dk1"/>
              </a:buClr>
              <a:buSzPts val="1400"/>
              <a:buFont typeface="Calibri"/>
              <a:buAutoNum type="arabicPeriod"/>
            </a:pPr>
            <a:r>
              <a:rPr b="1" i="0" lang="en-US" sz="1400"/>
              <a:t>Seek Professional Help:</a:t>
            </a:r>
            <a:r>
              <a:rPr b="0" i="0" lang="en-US" sz="1400"/>
              <a:t> Consult a therapist or counselor if stress becomes overwhelming.</a:t>
            </a:r>
            <a:endParaRPr/>
          </a:p>
          <a:p>
            <a:pPr indent="-158750" lvl="0" marL="228600" rtl="0" algn="l">
              <a:lnSpc>
                <a:spcPct val="90000"/>
              </a:lnSpc>
              <a:spcBef>
                <a:spcPts val="1000"/>
              </a:spcBef>
              <a:spcAft>
                <a:spcPts val="0"/>
              </a:spcAft>
              <a:buClr>
                <a:schemeClr val="dk1"/>
              </a:buClr>
              <a:buSzPts val="1100"/>
              <a:buNone/>
            </a:pPr>
            <a:r>
              <a:t/>
            </a:r>
            <a:endParaRPr sz="11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8" name="Shape 238"/>
        <p:cNvGrpSpPr/>
        <p:nvPr/>
      </p:nvGrpSpPr>
      <p:grpSpPr>
        <a:xfrm>
          <a:off x="0" y="0"/>
          <a:ext cx="0" cy="0"/>
          <a:chOff x="0" y="0"/>
          <a:chExt cx="0" cy="0"/>
        </a:xfrm>
      </p:grpSpPr>
      <p:sp>
        <p:nvSpPr>
          <p:cNvPr id="239" name="Google Shape;239;p14"/>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0" name="Google Shape;240;p14"/>
          <p:cNvSpPr txBox="1"/>
          <p:nvPr>
            <p:ph type="title"/>
          </p:nvPr>
        </p:nvSpPr>
        <p:spPr>
          <a:xfrm>
            <a:off x="572493" y="238539"/>
            <a:ext cx="11018520" cy="1434415"/>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400"/>
              <a:buFont typeface="Calibri"/>
              <a:buNone/>
            </a:pPr>
            <a:r>
              <a:rPr lang="en-US" sz="5400"/>
              <a:t>Building Resilience</a:t>
            </a:r>
            <a:endParaRPr/>
          </a:p>
        </p:txBody>
      </p:sp>
      <p:sp>
        <p:nvSpPr>
          <p:cNvPr id="241" name="Google Shape;241;p14"/>
          <p:cNvSpPr/>
          <p:nvPr/>
        </p:nvSpPr>
        <p:spPr>
          <a:xfrm>
            <a:off x="572493" y="1681544"/>
            <a:ext cx="10972800" cy="18288"/>
          </a:xfrm>
          <a:custGeom>
            <a:rect b="b" l="l" r="r" t="t"/>
            <a:pathLst>
              <a:path extrusionOk="0" fill="none" h="18288" w="1097280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extrusionOk="0" h="18288" w="1097280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1"/>
            </a:schemeClr>
          </a:solidFill>
          <a:ln cap="rnd" cmpd="sng" w="44450">
            <a:solidFill>
              <a:schemeClr val="accent2">
                <a:alpha val="74901"/>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2" name="Google Shape;242;p14"/>
          <p:cNvSpPr txBox="1"/>
          <p:nvPr>
            <p:ph idx="1" type="body"/>
          </p:nvPr>
        </p:nvSpPr>
        <p:spPr>
          <a:xfrm>
            <a:off x="572493" y="2071316"/>
            <a:ext cx="6713552" cy="411917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900"/>
              <a:buChar char="•"/>
            </a:pPr>
            <a:r>
              <a:rPr b="0" i="0" lang="en-US" sz="1900"/>
              <a:t>Resilience is the ability to adapt, bounce back, and maintain mental and emotional well-being in the face of adversity, stress, or challenging life events. It involves the capacity to withstand, recover from, and even grow through difficult experiences.</a:t>
            </a:r>
            <a:endParaRPr/>
          </a:p>
          <a:p>
            <a:pPr indent="-228600" lvl="0" marL="228600" rtl="0" algn="l">
              <a:lnSpc>
                <a:spcPct val="90000"/>
              </a:lnSpc>
              <a:spcBef>
                <a:spcPts val="1000"/>
              </a:spcBef>
              <a:spcAft>
                <a:spcPts val="0"/>
              </a:spcAft>
              <a:buClr>
                <a:schemeClr val="dk1"/>
              </a:buClr>
              <a:buSzPts val="1900"/>
              <a:buChar char="•"/>
            </a:pPr>
            <a:r>
              <a:rPr b="1" i="0" lang="en-US" sz="1900"/>
              <a:t>Why Resilience Matters for Mental Health:</a:t>
            </a:r>
            <a:endParaRPr b="0" i="0" sz="1900"/>
          </a:p>
          <a:p>
            <a:pPr indent="-228600" lvl="0" marL="228600" rtl="0" algn="l">
              <a:lnSpc>
                <a:spcPct val="90000"/>
              </a:lnSpc>
              <a:spcBef>
                <a:spcPts val="1000"/>
              </a:spcBef>
              <a:spcAft>
                <a:spcPts val="0"/>
              </a:spcAft>
              <a:buClr>
                <a:schemeClr val="dk1"/>
              </a:buClr>
              <a:buSzPts val="1900"/>
              <a:buFont typeface="Arial"/>
              <a:buChar char="•"/>
            </a:pPr>
            <a:r>
              <a:rPr b="0" i="0" lang="en-US" sz="1900"/>
              <a:t>Resilience is a fundamental factor in mental health because it empowers individuals to:</a:t>
            </a:r>
            <a:endParaRPr/>
          </a:p>
          <a:p>
            <a:pPr indent="-285750" lvl="1" marL="742950" rtl="0" algn="l">
              <a:lnSpc>
                <a:spcPct val="90000"/>
              </a:lnSpc>
              <a:spcBef>
                <a:spcPts val="500"/>
              </a:spcBef>
              <a:spcAft>
                <a:spcPts val="0"/>
              </a:spcAft>
              <a:buClr>
                <a:schemeClr val="dk1"/>
              </a:buClr>
              <a:buSzPts val="1900"/>
              <a:buFont typeface="Arial"/>
              <a:buChar char="•"/>
            </a:pPr>
            <a:r>
              <a:rPr b="0" i="0" lang="en-US" sz="1900"/>
              <a:t>Reduce the negative impact of stressors on mental well-being.</a:t>
            </a:r>
            <a:endParaRPr/>
          </a:p>
          <a:p>
            <a:pPr indent="-285750" lvl="1" marL="742950" rtl="0" algn="l">
              <a:lnSpc>
                <a:spcPct val="90000"/>
              </a:lnSpc>
              <a:spcBef>
                <a:spcPts val="500"/>
              </a:spcBef>
              <a:spcAft>
                <a:spcPts val="0"/>
              </a:spcAft>
              <a:buClr>
                <a:schemeClr val="dk1"/>
              </a:buClr>
              <a:buSzPts val="1900"/>
              <a:buFont typeface="Arial"/>
              <a:buChar char="•"/>
            </a:pPr>
            <a:r>
              <a:rPr b="0" i="0" lang="en-US" sz="1900"/>
              <a:t>Cope effectively with life's challenges and setbacks.</a:t>
            </a:r>
            <a:endParaRPr/>
          </a:p>
          <a:p>
            <a:pPr indent="-285750" lvl="1" marL="742950" rtl="0" algn="l">
              <a:lnSpc>
                <a:spcPct val="90000"/>
              </a:lnSpc>
              <a:spcBef>
                <a:spcPts val="500"/>
              </a:spcBef>
              <a:spcAft>
                <a:spcPts val="0"/>
              </a:spcAft>
              <a:buClr>
                <a:schemeClr val="dk1"/>
              </a:buClr>
              <a:buSzPts val="1900"/>
              <a:buFont typeface="Arial"/>
              <a:buChar char="•"/>
            </a:pPr>
            <a:r>
              <a:rPr b="0" i="0" lang="en-US" sz="1900"/>
              <a:t>Bounce back from adversity with increased strength.</a:t>
            </a:r>
            <a:endParaRPr/>
          </a:p>
          <a:p>
            <a:pPr indent="-285750" lvl="1" marL="742950" rtl="0" algn="l">
              <a:lnSpc>
                <a:spcPct val="90000"/>
              </a:lnSpc>
              <a:spcBef>
                <a:spcPts val="500"/>
              </a:spcBef>
              <a:spcAft>
                <a:spcPts val="0"/>
              </a:spcAft>
              <a:buClr>
                <a:schemeClr val="dk1"/>
              </a:buClr>
              <a:buSzPts val="1900"/>
              <a:buFont typeface="Arial"/>
              <a:buChar char="•"/>
            </a:pPr>
            <a:r>
              <a:rPr b="0" i="0" lang="en-US" sz="1900"/>
              <a:t>Promote emotional stability and psychological health.</a:t>
            </a:r>
            <a:endParaRPr/>
          </a:p>
          <a:p>
            <a:pPr indent="-285750" lvl="1" marL="742950" rtl="0" algn="l">
              <a:lnSpc>
                <a:spcPct val="90000"/>
              </a:lnSpc>
              <a:spcBef>
                <a:spcPts val="500"/>
              </a:spcBef>
              <a:spcAft>
                <a:spcPts val="0"/>
              </a:spcAft>
              <a:buClr>
                <a:schemeClr val="dk1"/>
              </a:buClr>
              <a:buSzPts val="1900"/>
              <a:buFont typeface="Arial"/>
              <a:buChar char="•"/>
            </a:pPr>
            <a:r>
              <a:rPr b="0" i="0" lang="en-US" sz="1900"/>
              <a:t>Enhance the overall quality of life.</a:t>
            </a:r>
            <a:endParaRPr/>
          </a:p>
          <a:p>
            <a:pPr indent="-107950" lvl="0" marL="228600" rtl="0" algn="l">
              <a:lnSpc>
                <a:spcPct val="90000"/>
              </a:lnSpc>
              <a:spcBef>
                <a:spcPts val="1000"/>
              </a:spcBef>
              <a:spcAft>
                <a:spcPts val="0"/>
              </a:spcAft>
              <a:buClr>
                <a:schemeClr val="dk1"/>
              </a:buClr>
              <a:buSzPts val="1900"/>
              <a:buNone/>
            </a:pPr>
            <a:r>
              <a:t/>
            </a:r>
            <a:endParaRPr sz="1900"/>
          </a:p>
        </p:txBody>
      </p:sp>
      <p:pic>
        <p:nvPicPr>
          <p:cNvPr descr="Image" id="243" name="Google Shape;243;p14"/>
          <p:cNvPicPr preferRelativeResize="0"/>
          <p:nvPr/>
        </p:nvPicPr>
        <p:blipFill rotWithShape="1">
          <a:blip r:embed="rId3">
            <a:alphaModFix/>
          </a:blip>
          <a:srcRect b="-3" l="227" r="3565" t="0"/>
          <a:stretch/>
        </p:blipFill>
        <p:spPr>
          <a:xfrm>
            <a:off x="7675658" y="2093976"/>
            <a:ext cx="3941064" cy="409651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7" name="Shape 247"/>
        <p:cNvGrpSpPr/>
        <p:nvPr/>
      </p:nvGrpSpPr>
      <p:grpSpPr>
        <a:xfrm>
          <a:off x="0" y="0"/>
          <a:ext cx="0" cy="0"/>
          <a:chOff x="0" y="0"/>
          <a:chExt cx="0" cy="0"/>
        </a:xfrm>
      </p:grpSpPr>
      <p:pic>
        <p:nvPicPr>
          <p:cNvPr descr="Image" id="248" name="Google Shape;248;p15"/>
          <p:cNvPicPr preferRelativeResize="0"/>
          <p:nvPr/>
        </p:nvPicPr>
        <p:blipFill rotWithShape="1">
          <a:blip r:embed="rId3">
            <a:alphaModFix/>
          </a:blip>
          <a:srcRect b="0" l="5704" r="5408" t="0"/>
          <a:stretch/>
        </p:blipFill>
        <p:spPr>
          <a:xfrm>
            <a:off x="20" y="10"/>
            <a:ext cx="6095980" cy="6857990"/>
          </a:xfrm>
          <a:prstGeom prst="rect">
            <a:avLst/>
          </a:prstGeom>
          <a:noFill/>
          <a:ln>
            <a:noFill/>
          </a:ln>
        </p:spPr>
      </p:pic>
      <p:grpSp>
        <p:nvGrpSpPr>
          <p:cNvPr id="249" name="Google Shape;249;p15"/>
          <p:cNvGrpSpPr/>
          <p:nvPr/>
        </p:nvGrpSpPr>
        <p:grpSpPr>
          <a:xfrm>
            <a:off x="0" y="0"/>
            <a:ext cx="123362" cy="6858000"/>
            <a:chOff x="12068638" y="0"/>
            <a:chExt cx="123362" cy="6858000"/>
          </a:xfrm>
        </p:grpSpPr>
        <p:sp>
          <p:nvSpPr>
            <p:cNvPr id="250" name="Google Shape;250;p15"/>
            <p:cNvSpPr/>
            <p:nvPr/>
          </p:nvSpPr>
          <p:spPr>
            <a:xfrm>
              <a:off x="12068638" y="0"/>
              <a:ext cx="123362" cy="6858000"/>
            </a:xfrm>
            <a:prstGeom prst="rect">
              <a:avLst/>
            </a:prstGeom>
            <a:gradFill>
              <a:gsLst>
                <a:gs pos="0">
                  <a:schemeClr val="accent2"/>
                </a:gs>
                <a:gs pos="100000">
                  <a:schemeClr val="accent5"/>
                </a:gs>
              </a:gsLst>
              <a:lin ang="1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1" name="Google Shape;251;p15"/>
            <p:cNvSpPr/>
            <p:nvPr/>
          </p:nvSpPr>
          <p:spPr>
            <a:xfrm>
              <a:off x="12068638" y="4139706"/>
              <a:ext cx="123362" cy="2718294"/>
            </a:xfrm>
            <a:prstGeom prst="rect">
              <a:avLst/>
            </a:prstGeom>
            <a:gradFill>
              <a:gsLst>
                <a:gs pos="0">
                  <a:srgbClr val="5B9BD5">
                    <a:alpha val="0"/>
                  </a:srgbClr>
                </a:gs>
                <a:gs pos="19000">
                  <a:srgbClr val="5B9BD5">
                    <a:alpha val="0"/>
                  </a:srgbClr>
                </a:gs>
                <a:gs pos="100000">
                  <a:srgbClr val="9CC2E5"/>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52" name="Google Shape;252;p15"/>
          <p:cNvSpPr txBox="1"/>
          <p:nvPr>
            <p:ph idx="1" type="body"/>
          </p:nvPr>
        </p:nvSpPr>
        <p:spPr>
          <a:xfrm>
            <a:off x="6228522" y="675861"/>
            <a:ext cx="5815432" cy="5150173"/>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90000"/>
              </a:lnSpc>
              <a:spcBef>
                <a:spcPts val="0"/>
              </a:spcBef>
              <a:spcAft>
                <a:spcPts val="0"/>
              </a:spcAft>
              <a:buClr>
                <a:schemeClr val="dk1"/>
              </a:buClr>
              <a:buSzPts val="2400"/>
              <a:buNone/>
            </a:pPr>
            <a:r>
              <a:rPr b="0" i="0" lang="en-US" sz="2400"/>
              <a:t>Building resilience is an ongoing process that involves developing various skills and adopting positive strategies.</a:t>
            </a:r>
            <a:endParaRPr/>
          </a:p>
          <a:p>
            <a:pPr indent="-146050" lvl="0" marL="228600" rtl="0" algn="l">
              <a:lnSpc>
                <a:spcPct val="90000"/>
              </a:lnSpc>
              <a:spcBef>
                <a:spcPts val="1000"/>
              </a:spcBef>
              <a:spcAft>
                <a:spcPts val="0"/>
              </a:spcAft>
              <a:buClr>
                <a:schemeClr val="dk1"/>
              </a:buClr>
              <a:buSzPts val="1300"/>
              <a:buFont typeface="Arial"/>
              <a:buNone/>
            </a:pPr>
            <a:r>
              <a:t/>
            </a:r>
            <a:endParaRPr sz="1300"/>
          </a:p>
          <a:p>
            <a:pPr indent="-146050" lvl="0" marL="228600" rtl="0" algn="l">
              <a:lnSpc>
                <a:spcPct val="90000"/>
              </a:lnSpc>
              <a:spcBef>
                <a:spcPts val="1000"/>
              </a:spcBef>
              <a:spcAft>
                <a:spcPts val="0"/>
              </a:spcAft>
              <a:buClr>
                <a:schemeClr val="dk1"/>
              </a:buClr>
              <a:buSzPts val="1300"/>
              <a:buFont typeface="Arial"/>
              <a:buNone/>
            </a:pPr>
            <a:r>
              <a:t/>
            </a:r>
            <a:endParaRPr sz="1300"/>
          </a:p>
          <a:p>
            <a:pPr indent="-146050" lvl="0" marL="228600" rtl="0" algn="l">
              <a:lnSpc>
                <a:spcPct val="90000"/>
              </a:lnSpc>
              <a:spcBef>
                <a:spcPts val="1000"/>
              </a:spcBef>
              <a:spcAft>
                <a:spcPts val="0"/>
              </a:spcAft>
              <a:buClr>
                <a:schemeClr val="dk1"/>
              </a:buClr>
              <a:buSzPts val="1300"/>
              <a:buFont typeface="Arial"/>
              <a:buNone/>
            </a:pPr>
            <a:r>
              <a:t/>
            </a:r>
            <a:endParaRPr sz="1300"/>
          </a:p>
          <a:p>
            <a:pPr indent="0" lvl="0" marL="0" rtl="0" algn="ctr">
              <a:lnSpc>
                <a:spcPct val="90000"/>
              </a:lnSpc>
              <a:spcBef>
                <a:spcPts val="1000"/>
              </a:spcBef>
              <a:spcAft>
                <a:spcPts val="0"/>
              </a:spcAft>
              <a:buClr>
                <a:schemeClr val="dk1"/>
              </a:buClr>
              <a:buSzPts val="1800"/>
              <a:buNone/>
            </a:pPr>
            <a:r>
              <a:rPr i="1" lang="en-US" sz="1800"/>
              <a:t>Resilience can be likened to a pair of reliable work boots that you wear daily on the job. These boots provide protection by shielding your feet from sharp objects, rough terrain, and unexpected obstacles, much like resilience safeguards your mind and emotions during challenging life situations. Both resilience and work boots endure, withstanding wear and tear. While work boots enable you to work confidently and effectively, resilience empowers you to navigate life's challenges with confidence and adaptability. Like maintaining work boots, you can strengthen resilience through learning new coping skills, seeking support, and staying grounded in adversity. Both are essential companions on your journey, supporting your physical and mental well-being in different ways.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6" name="Shape 256"/>
        <p:cNvGrpSpPr/>
        <p:nvPr/>
      </p:nvGrpSpPr>
      <p:grpSpPr>
        <a:xfrm>
          <a:off x="0" y="0"/>
          <a:ext cx="0" cy="0"/>
          <a:chOff x="0" y="0"/>
          <a:chExt cx="0" cy="0"/>
        </a:xfrm>
      </p:grpSpPr>
      <p:sp>
        <p:nvSpPr>
          <p:cNvPr id="257" name="Google Shape;257;p16"/>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Meiryo"/>
              <a:ea typeface="Meiryo"/>
              <a:cs typeface="Meiryo"/>
              <a:sym typeface="Meiryo"/>
            </a:endParaRPr>
          </a:p>
        </p:txBody>
      </p:sp>
      <p:sp>
        <p:nvSpPr>
          <p:cNvPr id="258" name="Google Shape;258;p16"/>
          <p:cNvSpPr/>
          <p:nvPr/>
        </p:nvSpPr>
        <p:spPr>
          <a:xfrm>
            <a:off x="2504539" y="266074"/>
            <a:ext cx="7489662" cy="6252180"/>
          </a:xfrm>
          <a:custGeom>
            <a:rect b="b" l="l" r="r" t="t"/>
            <a:pathLst>
              <a:path extrusionOk="0" h="3634591" w="3810827">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cap="flat" cmpd="sng" w="19050">
            <a:solidFill>
              <a:srgbClr val="FFFFFF">
                <a:alpha val="49803"/>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Image" id="259" name="Google Shape;259;p16"/>
          <p:cNvPicPr preferRelativeResize="0"/>
          <p:nvPr/>
        </p:nvPicPr>
        <p:blipFill rotWithShape="1">
          <a:blip r:embed="rId3">
            <a:alphaModFix/>
          </a:blip>
          <a:srcRect b="9083" l="0" r="-3" t="7204"/>
          <a:stretch/>
        </p:blipFill>
        <p:spPr>
          <a:xfrm>
            <a:off x="2659414" y="339746"/>
            <a:ext cx="7203799" cy="6030364"/>
          </a:xfrm>
          <a:custGeom>
            <a:rect b="b" l="l" r="r" t="t"/>
            <a:pathLst>
              <a:path extrusionOk="0" h="6030364" w="7203799">
                <a:moveTo>
                  <a:pt x="4122552" y="0"/>
                </a:moveTo>
                <a:cubicBezTo>
                  <a:pt x="4596210" y="0"/>
                  <a:pt x="5032147" y="81110"/>
                  <a:pt x="5418463" y="240852"/>
                </a:cubicBezTo>
                <a:cubicBezTo>
                  <a:pt x="5780509" y="390677"/>
                  <a:pt x="6098496" y="609358"/>
                  <a:pt x="6363612" y="890695"/>
                </a:cubicBezTo>
                <a:cubicBezTo>
                  <a:pt x="6905445" y="1465899"/>
                  <a:pt x="7203799" y="2283333"/>
                  <a:pt x="7203799" y="3192481"/>
                </a:cubicBezTo>
                <a:cubicBezTo>
                  <a:pt x="7203799" y="3555204"/>
                  <a:pt x="7088321" y="3846319"/>
                  <a:pt x="6829541" y="4136467"/>
                </a:cubicBezTo>
                <a:cubicBezTo>
                  <a:pt x="6558859" y="4439977"/>
                  <a:pt x="6152137" y="4719524"/>
                  <a:pt x="5721456" y="5015457"/>
                </a:cubicBezTo>
                <a:cubicBezTo>
                  <a:pt x="5641997" y="5069990"/>
                  <a:pt x="5559911" y="5126451"/>
                  <a:pt x="5477826" y="5183599"/>
                </a:cubicBezTo>
                <a:cubicBezTo>
                  <a:pt x="4743068" y="5695047"/>
                  <a:pt x="4206802" y="6030364"/>
                  <a:pt x="3475911" y="6030364"/>
                </a:cubicBezTo>
                <a:cubicBezTo>
                  <a:pt x="2362258" y="6030364"/>
                  <a:pt x="1573553" y="5618755"/>
                  <a:pt x="838794" y="4653974"/>
                </a:cubicBezTo>
                <a:cubicBezTo>
                  <a:pt x="742642" y="4527696"/>
                  <a:pt x="648651" y="4412849"/>
                  <a:pt x="557754" y="4301854"/>
                </a:cubicBezTo>
                <a:cubicBezTo>
                  <a:pt x="181022" y="3841635"/>
                  <a:pt x="0" y="3602300"/>
                  <a:pt x="0" y="3192481"/>
                </a:cubicBezTo>
                <a:cubicBezTo>
                  <a:pt x="0" y="2785556"/>
                  <a:pt x="113467" y="2383585"/>
                  <a:pt x="337003" y="1997729"/>
                </a:cubicBezTo>
                <a:cubicBezTo>
                  <a:pt x="555745" y="1620270"/>
                  <a:pt x="868475" y="1274763"/>
                  <a:pt x="1266386" y="971116"/>
                </a:cubicBezTo>
                <a:cubicBezTo>
                  <a:pt x="1657494" y="672565"/>
                  <a:pt x="2122028" y="426344"/>
                  <a:pt x="2610064" y="259166"/>
                </a:cubicBezTo>
                <a:cubicBezTo>
                  <a:pt x="3111238" y="87171"/>
                  <a:pt x="3620296" y="0"/>
                  <a:pt x="4122552" y="0"/>
                </a:cubicBezTo>
                <a:close/>
              </a:path>
            </a:pathLst>
          </a:custGeom>
          <a:noFill/>
          <a:ln>
            <a:noFill/>
          </a:ln>
        </p:spPr>
      </p:pic>
      <p:sp>
        <p:nvSpPr>
          <p:cNvPr id="260" name="Google Shape;260;p16"/>
          <p:cNvSpPr/>
          <p:nvPr/>
        </p:nvSpPr>
        <p:spPr>
          <a:xfrm>
            <a:off x="2659414" y="339746"/>
            <a:ext cx="7203799" cy="6030364"/>
          </a:xfrm>
          <a:custGeom>
            <a:rect b="b" l="l" r="r" t="t"/>
            <a:pathLst>
              <a:path extrusionOk="0" h="6030364" w="7203799">
                <a:moveTo>
                  <a:pt x="4090459" y="146611"/>
                </a:moveTo>
                <a:cubicBezTo>
                  <a:pt x="3606963" y="146611"/>
                  <a:pt x="3116919" y="229322"/>
                  <a:pt x="2634463" y="392518"/>
                </a:cubicBezTo>
                <a:cubicBezTo>
                  <a:pt x="2164657" y="551144"/>
                  <a:pt x="1717473" y="784767"/>
                  <a:pt x="1340972" y="1068045"/>
                </a:cubicBezTo>
                <a:cubicBezTo>
                  <a:pt x="957924" y="1356158"/>
                  <a:pt x="656874" y="1683987"/>
                  <a:pt x="446301" y="2042135"/>
                </a:cubicBezTo>
                <a:cubicBezTo>
                  <a:pt x="231114" y="2408251"/>
                  <a:pt x="121886" y="2789658"/>
                  <a:pt x="121886" y="3175764"/>
                </a:cubicBezTo>
                <a:cubicBezTo>
                  <a:pt x="121886" y="3564616"/>
                  <a:pt x="296147" y="3791707"/>
                  <a:pt x="658808" y="4228382"/>
                </a:cubicBezTo>
                <a:cubicBezTo>
                  <a:pt x="746310" y="4333697"/>
                  <a:pt x="836791" y="4442668"/>
                  <a:pt x="929352" y="4562487"/>
                </a:cubicBezTo>
                <a:cubicBezTo>
                  <a:pt x="1636666" y="5477909"/>
                  <a:pt x="2395913" y="5868460"/>
                  <a:pt x="3467971" y="5868460"/>
                </a:cubicBezTo>
                <a:cubicBezTo>
                  <a:pt x="4171563" y="5868460"/>
                  <a:pt x="4687799" y="5550298"/>
                  <a:pt x="5395115" y="5065016"/>
                </a:cubicBezTo>
                <a:cubicBezTo>
                  <a:pt x="5474133" y="5010792"/>
                  <a:pt x="5553154" y="4957219"/>
                  <a:pt x="5629645" y="4905476"/>
                </a:cubicBezTo>
                <a:cubicBezTo>
                  <a:pt x="6044240" y="4624684"/>
                  <a:pt x="6435769" y="4359438"/>
                  <a:pt x="6696345" y="4071455"/>
                </a:cubicBezTo>
                <a:cubicBezTo>
                  <a:pt x="6945459" y="3796151"/>
                  <a:pt x="7056622" y="3519931"/>
                  <a:pt x="7056622" y="3175764"/>
                </a:cubicBezTo>
                <a:cubicBezTo>
                  <a:pt x="7056622" y="2313128"/>
                  <a:pt x="6769413" y="1537514"/>
                  <a:pt x="6247816" y="991737"/>
                </a:cubicBezTo>
                <a:cubicBezTo>
                  <a:pt x="5992603" y="724794"/>
                  <a:pt x="5686492" y="517301"/>
                  <a:pt x="5337969" y="375142"/>
                </a:cubicBezTo>
                <a:cubicBezTo>
                  <a:pt x="4966082" y="223571"/>
                  <a:pt x="4546427" y="146611"/>
                  <a:pt x="4090459" y="146611"/>
                </a:cubicBezTo>
                <a:close/>
                <a:moveTo>
                  <a:pt x="4122552" y="0"/>
                </a:moveTo>
                <a:cubicBezTo>
                  <a:pt x="4596209" y="0"/>
                  <a:pt x="5032147" y="81110"/>
                  <a:pt x="5418463" y="240852"/>
                </a:cubicBezTo>
                <a:cubicBezTo>
                  <a:pt x="5780509" y="390677"/>
                  <a:pt x="6098496" y="609358"/>
                  <a:pt x="6363612" y="890695"/>
                </a:cubicBezTo>
                <a:cubicBezTo>
                  <a:pt x="6905445" y="1465899"/>
                  <a:pt x="7203799" y="2283333"/>
                  <a:pt x="7203799" y="3192481"/>
                </a:cubicBezTo>
                <a:cubicBezTo>
                  <a:pt x="7203799" y="3555204"/>
                  <a:pt x="7088321" y="3846319"/>
                  <a:pt x="6829541" y="4136467"/>
                </a:cubicBezTo>
                <a:cubicBezTo>
                  <a:pt x="6558859" y="4439977"/>
                  <a:pt x="6152137" y="4719524"/>
                  <a:pt x="5721456" y="5015457"/>
                </a:cubicBezTo>
                <a:cubicBezTo>
                  <a:pt x="5641997" y="5069990"/>
                  <a:pt x="5559911" y="5126451"/>
                  <a:pt x="5477826" y="5183599"/>
                </a:cubicBezTo>
                <a:cubicBezTo>
                  <a:pt x="4743067" y="5695047"/>
                  <a:pt x="4206801" y="6030364"/>
                  <a:pt x="3475911" y="6030364"/>
                </a:cubicBezTo>
                <a:cubicBezTo>
                  <a:pt x="2362258" y="6030364"/>
                  <a:pt x="1573553" y="5618755"/>
                  <a:pt x="838794" y="4653974"/>
                </a:cubicBezTo>
                <a:cubicBezTo>
                  <a:pt x="742641" y="4527696"/>
                  <a:pt x="648651" y="4412849"/>
                  <a:pt x="557754" y="4301854"/>
                </a:cubicBezTo>
                <a:cubicBezTo>
                  <a:pt x="181022" y="3841635"/>
                  <a:pt x="0" y="3602300"/>
                  <a:pt x="0" y="3192481"/>
                </a:cubicBezTo>
                <a:cubicBezTo>
                  <a:pt x="0" y="2785556"/>
                  <a:pt x="113467" y="2383584"/>
                  <a:pt x="337002" y="1997729"/>
                </a:cubicBezTo>
                <a:cubicBezTo>
                  <a:pt x="555744" y="1620270"/>
                  <a:pt x="868475" y="1274763"/>
                  <a:pt x="1266386" y="971116"/>
                </a:cubicBezTo>
                <a:cubicBezTo>
                  <a:pt x="1657494" y="672565"/>
                  <a:pt x="2122028" y="426344"/>
                  <a:pt x="2610064" y="259166"/>
                </a:cubicBezTo>
                <a:cubicBezTo>
                  <a:pt x="3111237" y="87171"/>
                  <a:pt x="3620296" y="0"/>
                  <a:pt x="4122552" y="0"/>
                </a:cubicBezTo>
                <a:close/>
              </a:path>
            </a:pathLst>
          </a:custGeom>
          <a:solidFill>
            <a:srgbClr val="FFFFFF">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1" name="Google Shape;261;p16"/>
          <p:cNvSpPr txBox="1"/>
          <p:nvPr/>
        </p:nvSpPr>
        <p:spPr>
          <a:xfrm>
            <a:off x="702277" y="4737092"/>
            <a:ext cx="391427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Establish a sense of purpose</a:t>
            </a:r>
            <a:endParaRPr/>
          </a:p>
        </p:txBody>
      </p:sp>
      <p:sp>
        <p:nvSpPr>
          <p:cNvPr id="262" name="Google Shape;262;p16"/>
          <p:cNvSpPr txBox="1"/>
          <p:nvPr/>
        </p:nvSpPr>
        <p:spPr>
          <a:xfrm>
            <a:off x="624840" y="1572667"/>
            <a:ext cx="391427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Safe and stable environment</a:t>
            </a:r>
            <a:endParaRPr/>
          </a:p>
        </p:txBody>
      </p:sp>
      <p:sp>
        <p:nvSpPr>
          <p:cNvPr id="263" name="Google Shape;263;p16"/>
          <p:cNvSpPr txBox="1"/>
          <p:nvPr/>
        </p:nvSpPr>
        <p:spPr>
          <a:xfrm>
            <a:off x="6256595" y="6287421"/>
            <a:ext cx="540031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Conflict resolution/Problem solving skills</a:t>
            </a:r>
            <a:endParaRPr/>
          </a:p>
        </p:txBody>
      </p:sp>
      <p:sp>
        <p:nvSpPr>
          <p:cNvPr id="264" name="Google Shape;264;p16"/>
          <p:cNvSpPr txBox="1"/>
          <p:nvPr/>
        </p:nvSpPr>
        <p:spPr>
          <a:xfrm>
            <a:off x="7958465" y="4737091"/>
            <a:ext cx="411924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Supportive work environment</a:t>
            </a:r>
            <a:endParaRPr/>
          </a:p>
        </p:txBody>
      </p:sp>
      <p:sp>
        <p:nvSpPr>
          <p:cNvPr id="265" name="Google Shape;265;p16"/>
          <p:cNvSpPr txBox="1"/>
          <p:nvPr/>
        </p:nvSpPr>
        <p:spPr>
          <a:xfrm>
            <a:off x="8729004" y="3198167"/>
            <a:ext cx="160716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Optimism</a:t>
            </a:r>
            <a:endParaRPr/>
          </a:p>
        </p:txBody>
      </p:sp>
      <p:sp>
        <p:nvSpPr>
          <p:cNvPr id="266" name="Google Shape;266;p16"/>
          <p:cNvSpPr txBox="1"/>
          <p:nvPr/>
        </p:nvSpPr>
        <p:spPr>
          <a:xfrm>
            <a:off x="8707911" y="1483668"/>
            <a:ext cx="391427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Spirituality</a:t>
            </a:r>
            <a:endParaRPr/>
          </a:p>
        </p:txBody>
      </p:sp>
      <p:sp>
        <p:nvSpPr>
          <p:cNvPr id="267" name="Google Shape;267;p16"/>
          <p:cNvSpPr txBox="1"/>
          <p:nvPr/>
        </p:nvSpPr>
        <p:spPr>
          <a:xfrm>
            <a:off x="1833692" y="17804"/>
            <a:ext cx="8855242"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Calibri"/>
                <a:ea typeface="Calibri"/>
                <a:cs typeface="Calibri"/>
                <a:sym typeface="Calibri"/>
              </a:rPr>
              <a:t>Other protective factors to consider include</a:t>
            </a:r>
            <a:endParaRPr/>
          </a:p>
        </p:txBody>
      </p:sp>
      <p:sp>
        <p:nvSpPr>
          <p:cNvPr id="268" name="Google Shape;268;p16"/>
          <p:cNvSpPr txBox="1"/>
          <p:nvPr/>
        </p:nvSpPr>
        <p:spPr>
          <a:xfrm>
            <a:off x="1171161" y="6258730"/>
            <a:ext cx="391427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Access to mental health care</a:t>
            </a:r>
            <a:endParaRPr/>
          </a:p>
        </p:txBody>
      </p:sp>
      <p:sp>
        <p:nvSpPr>
          <p:cNvPr id="269" name="Google Shape;269;p16"/>
          <p:cNvSpPr txBox="1"/>
          <p:nvPr/>
        </p:nvSpPr>
        <p:spPr>
          <a:xfrm>
            <a:off x="790820" y="3230600"/>
            <a:ext cx="391427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Strong social support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3" name="Shape 273"/>
        <p:cNvGrpSpPr/>
        <p:nvPr/>
      </p:nvGrpSpPr>
      <p:grpSpPr>
        <a:xfrm>
          <a:off x="0" y="0"/>
          <a:ext cx="0" cy="0"/>
          <a:chOff x="0" y="0"/>
          <a:chExt cx="0" cy="0"/>
        </a:xfrm>
      </p:grpSpPr>
      <p:pic>
        <p:nvPicPr>
          <p:cNvPr descr="Free Sunset Boy illustration and picture" id="274" name="Google Shape;274;p17"/>
          <p:cNvPicPr preferRelativeResize="0"/>
          <p:nvPr/>
        </p:nvPicPr>
        <p:blipFill rotWithShape="1">
          <a:blip r:embed="rId3">
            <a:alphaModFix amt="35000"/>
          </a:blip>
          <a:srcRect b="0" l="0" r="0" t="12816"/>
          <a:stretch/>
        </p:blipFill>
        <p:spPr>
          <a:xfrm>
            <a:off x="20" y="10"/>
            <a:ext cx="12191980" cy="6857990"/>
          </a:xfrm>
          <a:prstGeom prst="rect">
            <a:avLst/>
          </a:prstGeom>
          <a:noFill/>
          <a:ln>
            <a:noFill/>
          </a:ln>
        </p:spPr>
      </p:pic>
      <p:sp>
        <p:nvSpPr>
          <p:cNvPr id="275" name="Google Shape;275;p17"/>
          <p:cNvSpPr txBox="1"/>
          <p:nvPr>
            <p:ph type="title"/>
          </p:nvPr>
        </p:nvSpPr>
        <p:spPr>
          <a:xfrm>
            <a:off x="801098" y="1396289"/>
            <a:ext cx="4624342"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Calibri"/>
              <a:buNone/>
            </a:pPr>
            <a:r>
              <a:rPr lang="en-US"/>
              <a:t>Local Supporting Resources</a:t>
            </a:r>
            <a:endParaRPr/>
          </a:p>
        </p:txBody>
      </p:sp>
      <p:sp>
        <p:nvSpPr>
          <p:cNvPr id="276" name="Google Shape;276;p17"/>
          <p:cNvSpPr/>
          <p:nvPr/>
        </p:nvSpPr>
        <p:spPr>
          <a:xfrm>
            <a:off x="5515495" y="197110"/>
            <a:ext cx="2020824" cy="2020824"/>
          </a:xfrm>
          <a:prstGeom prst="ellipse">
            <a:avLst/>
          </a:prstGeom>
          <a:solidFill>
            <a:srgbClr val="FFFFFF">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77" name="Google Shape;277;p17"/>
          <p:cNvSpPr txBox="1"/>
          <p:nvPr>
            <p:ph idx="1" type="body"/>
          </p:nvPr>
        </p:nvSpPr>
        <p:spPr>
          <a:xfrm>
            <a:off x="801098" y="2856263"/>
            <a:ext cx="4558309" cy="318168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1800"/>
              <a:buChar char="•"/>
            </a:pPr>
            <a:r>
              <a:rPr lang="en-US" sz="1800"/>
              <a:t>Employer Assistance Programs</a:t>
            </a:r>
            <a:endParaRPr/>
          </a:p>
          <a:p>
            <a:pPr indent="-228600" lvl="0" marL="228600" rtl="0" algn="l">
              <a:lnSpc>
                <a:spcPct val="90000"/>
              </a:lnSpc>
              <a:spcBef>
                <a:spcPts val="1000"/>
              </a:spcBef>
              <a:spcAft>
                <a:spcPts val="0"/>
              </a:spcAft>
              <a:buClr>
                <a:schemeClr val="lt1"/>
              </a:buClr>
              <a:buSzPts val="1800"/>
              <a:buChar char="•"/>
            </a:pPr>
            <a:r>
              <a:rPr lang="en-US" sz="1800"/>
              <a:t>Peer-Led Support Group</a:t>
            </a:r>
            <a:endParaRPr/>
          </a:p>
          <a:p>
            <a:pPr indent="-228600" lvl="0" marL="228600" rtl="0" algn="l">
              <a:lnSpc>
                <a:spcPct val="90000"/>
              </a:lnSpc>
              <a:spcBef>
                <a:spcPts val="1000"/>
              </a:spcBef>
              <a:spcAft>
                <a:spcPts val="0"/>
              </a:spcAft>
              <a:buClr>
                <a:schemeClr val="lt1"/>
              </a:buClr>
              <a:buSzPts val="1800"/>
              <a:buChar char="•"/>
            </a:pPr>
            <a:r>
              <a:rPr lang="en-US" sz="1800"/>
              <a:t>Online or In-person Educational Courses</a:t>
            </a:r>
            <a:endParaRPr/>
          </a:p>
          <a:p>
            <a:pPr indent="-228600" lvl="0" marL="228600" rtl="0" algn="l">
              <a:lnSpc>
                <a:spcPct val="90000"/>
              </a:lnSpc>
              <a:spcBef>
                <a:spcPts val="1000"/>
              </a:spcBef>
              <a:spcAft>
                <a:spcPts val="0"/>
              </a:spcAft>
              <a:buClr>
                <a:schemeClr val="lt1"/>
              </a:buClr>
              <a:buSzPts val="1800"/>
              <a:buChar char="•"/>
            </a:pPr>
            <a:r>
              <a:rPr lang="en-US" sz="1800"/>
              <a:t>Books and Self-Help Literature</a:t>
            </a:r>
            <a:endParaRPr/>
          </a:p>
          <a:p>
            <a:pPr indent="-228600" lvl="0" marL="228600" rtl="0" algn="l">
              <a:lnSpc>
                <a:spcPct val="90000"/>
              </a:lnSpc>
              <a:spcBef>
                <a:spcPts val="1000"/>
              </a:spcBef>
              <a:spcAft>
                <a:spcPts val="0"/>
              </a:spcAft>
              <a:buClr>
                <a:schemeClr val="lt1"/>
              </a:buClr>
              <a:buSzPts val="1800"/>
              <a:buChar char="•"/>
            </a:pPr>
            <a:r>
              <a:rPr lang="en-US" sz="1800"/>
              <a:t>Primary Care Physician</a:t>
            </a:r>
            <a:endParaRPr/>
          </a:p>
          <a:p>
            <a:pPr indent="-228600" lvl="0" marL="228600" rtl="0" algn="l">
              <a:lnSpc>
                <a:spcPct val="90000"/>
              </a:lnSpc>
              <a:spcBef>
                <a:spcPts val="1000"/>
              </a:spcBef>
              <a:spcAft>
                <a:spcPts val="0"/>
              </a:spcAft>
              <a:buClr>
                <a:schemeClr val="lt1"/>
              </a:buClr>
              <a:buSzPts val="1800"/>
              <a:buChar char="•"/>
            </a:pPr>
            <a:r>
              <a:rPr lang="en-US" sz="1800"/>
              <a:t>Thrift Stores</a:t>
            </a:r>
            <a:endParaRPr/>
          </a:p>
        </p:txBody>
      </p:sp>
      <p:sp>
        <p:nvSpPr>
          <p:cNvPr id="278" name="Google Shape;278;p17"/>
          <p:cNvSpPr/>
          <p:nvPr/>
        </p:nvSpPr>
        <p:spPr>
          <a:xfrm>
            <a:off x="8114932" y="1"/>
            <a:ext cx="4077068" cy="3445261"/>
          </a:xfrm>
          <a:custGeom>
            <a:rect b="b" l="l" r="r" t="t"/>
            <a:pathLst>
              <a:path extrusionOk="0" h="3445261" w="4077068">
                <a:moveTo>
                  <a:pt x="250035" y="0"/>
                </a:moveTo>
                <a:lnTo>
                  <a:pt x="4077068" y="0"/>
                </a:lnTo>
                <a:lnTo>
                  <a:pt x="4077068" y="2743040"/>
                </a:lnTo>
                <a:lnTo>
                  <a:pt x="4074154" y="2746247"/>
                </a:lnTo>
                <a:cubicBezTo>
                  <a:pt x="3642267" y="3178134"/>
                  <a:pt x="3045621" y="3445261"/>
                  <a:pt x="2386584" y="3445261"/>
                </a:cubicBezTo>
                <a:cubicBezTo>
                  <a:pt x="1068510" y="3445261"/>
                  <a:pt x="0" y="2376751"/>
                  <a:pt x="0" y="1058677"/>
                </a:cubicBezTo>
                <a:cubicBezTo>
                  <a:pt x="0" y="729159"/>
                  <a:pt x="66782" y="415238"/>
                  <a:pt x="187550" y="129711"/>
                </a:cubicBezTo>
                <a:close/>
              </a:path>
            </a:pathLst>
          </a:custGeom>
          <a:solidFill>
            <a:srgbClr val="FFFFFF">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79" name="Google Shape;279;p17"/>
          <p:cNvSpPr/>
          <p:nvPr/>
        </p:nvSpPr>
        <p:spPr>
          <a:xfrm>
            <a:off x="5673660" y="2557569"/>
            <a:ext cx="3072384" cy="3072384"/>
          </a:xfrm>
          <a:prstGeom prst="ellipse">
            <a:avLst/>
          </a:prstGeom>
          <a:solidFill>
            <a:srgbClr val="FFFFFF">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80" name="Google Shape;280;p17"/>
          <p:cNvPicPr preferRelativeResize="0"/>
          <p:nvPr/>
        </p:nvPicPr>
        <p:blipFill rotWithShape="1">
          <a:blip r:embed="rId4">
            <a:alphaModFix/>
          </a:blip>
          <a:srcRect b="11209" l="0" r="1" t="9803"/>
          <a:stretch/>
        </p:blipFill>
        <p:spPr>
          <a:xfrm>
            <a:off x="8278624" y="2"/>
            <a:ext cx="3913376" cy="3281569"/>
          </a:xfrm>
          <a:custGeom>
            <a:rect b="b" l="l" r="r" t="t"/>
            <a:pathLst>
              <a:path extrusionOk="0" h="3281569" w="3913376">
                <a:moveTo>
                  <a:pt x="267865" y="0"/>
                </a:moveTo>
                <a:lnTo>
                  <a:pt x="3913376" y="0"/>
                </a:lnTo>
                <a:lnTo>
                  <a:pt x="3913376" y="2499938"/>
                </a:lnTo>
                <a:lnTo>
                  <a:pt x="3794714" y="2630499"/>
                </a:lnTo>
                <a:cubicBezTo>
                  <a:pt x="3392450" y="3032763"/>
                  <a:pt x="2836727" y="3281569"/>
                  <a:pt x="2222892" y="3281569"/>
                </a:cubicBezTo>
                <a:cubicBezTo>
                  <a:pt x="995223" y="3281569"/>
                  <a:pt x="0" y="2286346"/>
                  <a:pt x="0" y="1058677"/>
                </a:cubicBezTo>
                <a:cubicBezTo>
                  <a:pt x="0" y="751760"/>
                  <a:pt x="62202" y="459370"/>
                  <a:pt x="174686" y="193427"/>
                </a:cubicBezTo>
                <a:close/>
              </a:path>
            </a:pathLst>
          </a:custGeom>
          <a:noFill/>
          <a:ln>
            <a:noFill/>
          </a:ln>
        </p:spPr>
      </p:pic>
      <p:sp>
        <p:nvSpPr>
          <p:cNvPr id="281" name="Google Shape;281;p17"/>
          <p:cNvSpPr/>
          <p:nvPr/>
        </p:nvSpPr>
        <p:spPr>
          <a:xfrm>
            <a:off x="8848370" y="3966828"/>
            <a:ext cx="3339958" cy="2891173"/>
          </a:xfrm>
          <a:custGeom>
            <a:rect b="b" l="l" r="r" t="t"/>
            <a:pathLst>
              <a:path extrusionOk="0" h="2891173" w="3339958">
                <a:moveTo>
                  <a:pt x="2002536" y="0"/>
                </a:moveTo>
                <a:cubicBezTo>
                  <a:pt x="2486398" y="0"/>
                  <a:pt x="2930179" y="171609"/>
                  <a:pt x="3276335" y="457282"/>
                </a:cubicBezTo>
                <a:lnTo>
                  <a:pt x="3339958" y="515107"/>
                </a:lnTo>
                <a:lnTo>
                  <a:pt x="3339958" y="2891173"/>
                </a:lnTo>
                <a:lnTo>
                  <a:pt x="209954" y="2891173"/>
                </a:lnTo>
                <a:lnTo>
                  <a:pt x="157369" y="2782014"/>
                </a:lnTo>
                <a:cubicBezTo>
                  <a:pt x="56036" y="2542434"/>
                  <a:pt x="0" y="2279029"/>
                  <a:pt x="0" y="2002536"/>
                </a:cubicBezTo>
                <a:cubicBezTo>
                  <a:pt x="0" y="896566"/>
                  <a:pt x="896566" y="0"/>
                  <a:pt x="2002536" y="0"/>
                </a:cubicBezTo>
                <a:close/>
              </a:path>
            </a:pathLst>
          </a:custGeom>
          <a:solidFill>
            <a:srgbClr val="FFFFFF">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82" name="Google Shape;282;p17"/>
          <p:cNvSpPr txBox="1"/>
          <p:nvPr/>
        </p:nvSpPr>
        <p:spPr>
          <a:xfrm>
            <a:off x="1108288" y="5693801"/>
            <a:ext cx="5342211"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4800">
                <a:solidFill>
                  <a:schemeClr val="lt1"/>
                </a:solidFill>
                <a:latin typeface="Calibri"/>
                <a:ea typeface="Calibri"/>
                <a:cs typeface="Calibri"/>
                <a:sym typeface="Calibri"/>
              </a:rPr>
              <a:t>You are </a:t>
            </a:r>
            <a:r>
              <a:rPr b="1" i="1" lang="en-US" sz="4800" u="sng">
                <a:solidFill>
                  <a:schemeClr val="lt1"/>
                </a:solidFill>
                <a:latin typeface="Calibri"/>
                <a:ea typeface="Calibri"/>
                <a:cs typeface="Calibri"/>
                <a:sym typeface="Calibri"/>
              </a:rPr>
              <a:t>not</a:t>
            </a:r>
            <a:r>
              <a:rPr b="1" i="1" lang="en-US" sz="4800">
                <a:solidFill>
                  <a:schemeClr val="lt1"/>
                </a:solidFill>
                <a:latin typeface="Calibri"/>
                <a:ea typeface="Calibri"/>
                <a:cs typeface="Calibri"/>
                <a:sym typeface="Calibri"/>
              </a:rPr>
              <a:t> alone!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500"/>
                                        <p:tgtEl>
                                          <p:spTgt spid="2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6" name="Shape 286"/>
        <p:cNvGrpSpPr/>
        <p:nvPr/>
      </p:nvGrpSpPr>
      <p:grpSpPr>
        <a:xfrm>
          <a:off x="0" y="0"/>
          <a:ext cx="0" cy="0"/>
          <a:chOff x="0" y="0"/>
          <a:chExt cx="0" cy="0"/>
        </a:xfrm>
      </p:grpSpPr>
      <p:sp>
        <p:nvSpPr>
          <p:cNvPr id="287" name="Google Shape;287;p18"/>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Image" id="288" name="Google Shape;288;p18"/>
          <p:cNvPicPr preferRelativeResize="0"/>
          <p:nvPr/>
        </p:nvPicPr>
        <p:blipFill rotWithShape="1">
          <a:blip r:embed="rId3">
            <a:alphaModFix/>
          </a:blip>
          <a:srcRect b="10284" l="3419" r="-2" t="13305"/>
          <a:stretch/>
        </p:blipFill>
        <p:spPr>
          <a:xfrm>
            <a:off x="3523488" y="10"/>
            <a:ext cx="8668512" cy="6857990"/>
          </a:xfrm>
          <a:prstGeom prst="rect">
            <a:avLst/>
          </a:prstGeom>
          <a:noFill/>
          <a:ln>
            <a:noFill/>
          </a:ln>
        </p:spPr>
      </p:pic>
      <p:sp>
        <p:nvSpPr>
          <p:cNvPr id="289" name="Google Shape;289;p18"/>
          <p:cNvSpPr/>
          <p:nvPr/>
        </p:nvSpPr>
        <p:spPr>
          <a:xfrm>
            <a:off x="3" y="0"/>
            <a:ext cx="9339206" cy="6858000"/>
          </a:xfrm>
          <a:prstGeom prst="rect">
            <a:avLst/>
          </a:prstGeom>
          <a:gradFill>
            <a:gsLst>
              <a:gs pos="0">
                <a:srgbClr val="000000">
                  <a:alpha val="0"/>
                </a:srgbClr>
              </a:gs>
              <a:gs pos="33000">
                <a:srgbClr val="000000">
                  <a:alpha val="63921"/>
                </a:srgbClr>
              </a:gs>
              <a:gs pos="58000">
                <a:schemeClr val="dk1"/>
              </a:gs>
              <a:gs pos="100000">
                <a:schemeClr val="dk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0" name="Google Shape;290;p18"/>
          <p:cNvSpPr txBox="1"/>
          <p:nvPr>
            <p:ph type="title"/>
          </p:nvPr>
        </p:nvSpPr>
        <p:spPr>
          <a:xfrm>
            <a:off x="477981" y="1122363"/>
            <a:ext cx="4023360" cy="3204134"/>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4800"/>
              <a:buFont typeface="Calibri"/>
              <a:buNone/>
            </a:pPr>
            <a:r>
              <a:rPr lang="en-US" sz="4800">
                <a:solidFill>
                  <a:schemeClr val="lt1"/>
                </a:solidFill>
              </a:rPr>
              <a:t>Q&amp;A and Open Discussion</a:t>
            </a:r>
            <a:endParaRPr/>
          </a:p>
        </p:txBody>
      </p:sp>
      <p:sp>
        <p:nvSpPr>
          <p:cNvPr id="291" name="Google Shape;291;p18"/>
          <p:cNvSpPr/>
          <p:nvPr/>
        </p:nvSpPr>
        <p:spPr>
          <a:xfrm rot="5400000">
            <a:off x="759921" y="346791"/>
            <a:ext cx="146304" cy="70408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92" name="Google Shape;292;p18"/>
          <p:cNvSpPr/>
          <p:nvPr/>
        </p:nvSpPr>
        <p:spPr>
          <a:xfrm>
            <a:off x="481029" y="4546920"/>
            <a:ext cx="3977640" cy="18288"/>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90"/>
                                        </p:tgtEl>
                                        <p:attrNameLst>
                                          <p:attrName>style.visibility</p:attrName>
                                        </p:attrNameLst>
                                      </p:cBhvr>
                                      <p:to>
                                        <p:strVal val="visible"/>
                                      </p:to>
                                    </p:set>
                                    <p:animEffect filter="fade" transition="in">
                                      <p:cBhvr>
                                        <p:cTn dur="700"/>
                                        <p:tgtEl>
                                          <p:spTgt spid="2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6" name="Shape 106"/>
        <p:cNvGrpSpPr/>
        <p:nvPr/>
      </p:nvGrpSpPr>
      <p:grpSpPr>
        <a:xfrm>
          <a:off x="0" y="0"/>
          <a:ext cx="0" cy="0"/>
          <a:chOff x="0" y="0"/>
          <a:chExt cx="0" cy="0"/>
        </a:xfrm>
      </p:grpSpPr>
      <p:sp>
        <p:nvSpPr>
          <p:cNvPr id="107" name="Google Shape;107;p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Image" id="108" name="Google Shape;108;p2"/>
          <p:cNvPicPr preferRelativeResize="0"/>
          <p:nvPr/>
        </p:nvPicPr>
        <p:blipFill rotWithShape="1">
          <a:blip r:embed="rId3">
            <a:alphaModFix/>
          </a:blip>
          <a:srcRect b="0" l="8119" r="12992" t="0"/>
          <a:stretch/>
        </p:blipFill>
        <p:spPr>
          <a:xfrm>
            <a:off x="-1" y="-2"/>
            <a:ext cx="5410198" cy="6858002"/>
          </a:xfrm>
          <a:prstGeom prst="rect">
            <a:avLst/>
          </a:prstGeom>
          <a:noFill/>
          <a:ln>
            <a:noFill/>
          </a:ln>
        </p:spPr>
      </p:pic>
      <p:sp>
        <p:nvSpPr>
          <p:cNvPr id="109" name="Google Shape;109;p2"/>
          <p:cNvSpPr/>
          <p:nvPr/>
        </p:nvSpPr>
        <p:spPr>
          <a:xfrm>
            <a:off x="5410197" y="-1"/>
            <a:ext cx="6781802" cy="2286000"/>
          </a:xfrm>
          <a:prstGeom prst="rect">
            <a:avLst/>
          </a:prstGeom>
          <a:solidFill>
            <a:schemeClr val="lt1"/>
          </a:solidFill>
          <a:ln>
            <a:noFill/>
          </a:ln>
          <a:effectLst>
            <a:outerShdw blurRad="355600" sx="95000" rotWithShape="0" algn="t" dist="152400" sy="95000">
              <a:srgbClr val="000000">
                <a:alpha val="28627"/>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0" name="Google Shape;110;p2"/>
          <p:cNvSpPr txBox="1"/>
          <p:nvPr>
            <p:ph type="title"/>
          </p:nvPr>
        </p:nvSpPr>
        <p:spPr>
          <a:xfrm>
            <a:off x="6115317" y="405685"/>
            <a:ext cx="5464968" cy="155930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Calibri"/>
              <a:buNone/>
            </a:pPr>
            <a:r>
              <a:rPr lang="en-US" sz="4000"/>
              <a:t>Getting Started</a:t>
            </a:r>
            <a:endParaRPr/>
          </a:p>
        </p:txBody>
      </p:sp>
      <p:sp>
        <p:nvSpPr>
          <p:cNvPr id="111" name="Google Shape;111;p2"/>
          <p:cNvSpPr txBox="1"/>
          <p:nvPr>
            <p:ph idx="1" type="body"/>
          </p:nvPr>
        </p:nvSpPr>
        <p:spPr>
          <a:xfrm>
            <a:off x="6115317" y="2743200"/>
            <a:ext cx="5247340" cy="3496878"/>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en-US" sz="2000"/>
              <a:t>Learning Objectives</a:t>
            </a:r>
            <a:endParaRPr/>
          </a:p>
          <a:p>
            <a:pPr indent="-228600" lvl="1" marL="685800" rtl="0" algn="l">
              <a:lnSpc>
                <a:spcPct val="90000"/>
              </a:lnSpc>
              <a:spcBef>
                <a:spcPts val="500"/>
              </a:spcBef>
              <a:spcAft>
                <a:spcPts val="0"/>
              </a:spcAft>
              <a:buClr>
                <a:schemeClr val="dk1"/>
              </a:buClr>
              <a:buSzPts val="2000"/>
              <a:buChar char="•"/>
            </a:pPr>
            <a:r>
              <a:rPr lang="en-US" sz="2000"/>
              <a:t>Understanding Mental Health and Wellness</a:t>
            </a:r>
            <a:endParaRPr/>
          </a:p>
          <a:p>
            <a:pPr indent="-228600" lvl="1" marL="685800" rtl="0" algn="l">
              <a:lnSpc>
                <a:spcPct val="90000"/>
              </a:lnSpc>
              <a:spcBef>
                <a:spcPts val="500"/>
              </a:spcBef>
              <a:spcAft>
                <a:spcPts val="0"/>
              </a:spcAft>
              <a:buClr>
                <a:schemeClr val="dk1"/>
              </a:buClr>
              <a:buSzPts val="2000"/>
              <a:buChar char="•"/>
            </a:pPr>
            <a:r>
              <a:rPr lang="en-US" sz="2000"/>
              <a:t>Common Mental Health Challenges/Disorders</a:t>
            </a:r>
            <a:endParaRPr/>
          </a:p>
          <a:p>
            <a:pPr indent="-228600" lvl="1" marL="685800" rtl="0" algn="l">
              <a:lnSpc>
                <a:spcPct val="90000"/>
              </a:lnSpc>
              <a:spcBef>
                <a:spcPts val="500"/>
              </a:spcBef>
              <a:spcAft>
                <a:spcPts val="0"/>
              </a:spcAft>
              <a:buClr>
                <a:schemeClr val="dk1"/>
              </a:buClr>
              <a:buSzPts val="2000"/>
              <a:buChar char="•"/>
            </a:pPr>
            <a:r>
              <a:rPr lang="en-US" sz="2000"/>
              <a:t>Coping Strategies</a:t>
            </a:r>
            <a:endParaRPr/>
          </a:p>
          <a:p>
            <a:pPr indent="-228600" lvl="1" marL="685800" rtl="0" algn="l">
              <a:lnSpc>
                <a:spcPct val="90000"/>
              </a:lnSpc>
              <a:spcBef>
                <a:spcPts val="500"/>
              </a:spcBef>
              <a:spcAft>
                <a:spcPts val="0"/>
              </a:spcAft>
              <a:buClr>
                <a:schemeClr val="dk1"/>
              </a:buClr>
              <a:buSzPts val="2000"/>
              <a:buChar char="•"/>
            </a:pPr>
            <a:r>
              <a:rPr lang="en-US" sz="2000"/>
              <a:t>Stress Management</a:t>
            </a:r>
            <a:endParaRPr/>
          </a:p>
          <a:p>
            <a:pPr indent="-228600" lvl="1" marL="685800" rtl="0" algn="l">
              <a:lnSpc>
                <a:spcPct val="90000"/>
              </a:lnSpc>
              <a:spcBef>
                <a:spcPts val="500"/>
              </a:spcBef>
              <a:spcAft>
                <a:spcPts val="0"/>
              </a:spcAft>
              <a:buClr>
                <a:schemeClr val="dk1"/>
              </a:buClr>
              <a:buSzPts val="2000"/>
              <a:buChar char="•"/>
            </a:pPr>
            <a:r>
              <a:rPr lang="en-US" sz="2000"/>
              <a:t>Building Resilience</a:t>
            </a:r>
            <a:endParaRPr/>
          </a:p>
          <a:p>
            <a:pPr indent="-228600" lvl="1" marL="685800" rtl="0" algn="l">
              <a:lnSpc>
                <a:spcPct val="90000"/>
              </a:lnSpc>
              <a:spcBef>
                <a:spcPts val="500"/>
              </a:spcBef>
              <a:spcAft>
                <a:spcPts val="0"/>
              </a:spcAft>
              <a:buClr>
                <a:schemeClr val="dk1"/>
              </a:buClr>
              <a:buSzPts val="2000"/>
              <a:buChar char="•"/>
            </a:pPr>
            <a:r>
              <a:rPr lang="en-US" sz="2000"/>
              <a:t>Local Resources and Support</a:t>
            </a:r>
            <a:endParaRPr/>
          </a:p>
          <a:p>
            <a:pPr indent="-228600" lvl="1" marL="685800" rtl="0" algn="l">
              <a:lnSpc>
                <a:spcPct val="90000"/>
              </a:lnSpc>
              <a:spcBef>
                <a:spcPts val="500"/>
              </a:spcBef>
              <a:spcAft>
                <a:spcPts val="0"/>
              </a:spcAft>
              <a:buClr>
                <a:schemeClr val="dk1"/>
              </a:buClr>
              <a:buSzPts val="2000"/>
              <a:buChar char="•"/>
            </a:pPr>
            <a:r>
              <a:rPr lang="en-US" sz="2000"/>
              <a:t>Q&amp;A and Discussion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5" name="Shape 115"/>
        <p:cNvGrpSpPr/>
        <p:nvPr/>
      </p:nvGrpSpPr>
      <p:grpSpPr>
        <a:xfrm>
          <a:off x="0" y="0"/>
          <a:ext cx="0" cy="0"/>
          <a:chOff x="0" y="0"/>
          <a:chExt cx="0" cy="0"/>
        </a:xfrm>
      </p:grpSpPr>
      <p:sp>
        <p:nvSpPr>
          <p:cNvPr id="116" name="Google Shape;116;p3"/>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7" name="Google Shape;117;p3"/>
          <p:cNvSpPr txBox="1"/>
          <p:nvPr>
            <p:ph type="title"/>
          </p:nvPr>
        </p:nvSpPr>
        <p:spPr>
          <a:xfrm>
            <a:off x="572493" y="238539"/>
            <a:ext cx="11018520" cy="1434415"/>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400"/>
              <a:buFont typeface="Calibri"/>
              <a:buNone/>
            </a:pPr>
            <a:r>
              <a:rPr lang="en-US" sz="5400"/>
              <a:t>Setting the Learning Atmosphere</a:t>
            </a:r>
            <a:endParaRPr/>
          </a:p>
        </p:txBody>
      </p:sp>
      <p:sp>
        <p:nvSpPr>
          <p:cNvPr id="118" name="Google Shape;118;p3"/>
          <p:cNvSpPr/>
          <p:nvPr/>
        </p:nvSpPr>
        <p:spPr>
          <a:xfrm>
            <a:off x="572493" y="1681544"/>
            <a:ext cx="10972800" cy="18288"/>
          </a:xfrm>
          <a:custGeom>
            <a:rect b="b" l="l" r="r" t="t"/>
            <a:pathLst>
              <a:path extrusionOk="0" fill="none" h="18288" w="1097280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extrusionOk="0" h="18288" w="1097280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1"/>
            </a:schemeClr>
          </a:solidFill>
          <a:ln cap="rnd" cmpd="sng" w="44450">
            <a:solidFill>
              <a:schemeClr val="accent2">
                <a:alpha val="74901"/>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9" name="Google Shape;119;p3"/>
          <p:cNvSpPr txBox="1"/>
          <p:nvPr>
            <p:ph idx="1" type="body"/>
          </p:nvPr>
        </p:nvSpPr>
        <p:spPr>
          <a:xfrm>
            <a:off x="572493" y="2071316"/>
            <a:ext cx="6713552" cy="4119172"/>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200"/>
              <a:buNone/>
            </a:pPr>
            <a:r>
              <a:t/>
            </a:r>
            <a:endParaRPr sz="2200"/>
          </a:p>
          <a:p>
            <a:pPr indent="-228600" lvl="0" marL="228600" rtl="0" algn="l">
              <a:lnSpc>
                <a:spcPct val="90000"/>
              </a:lnSpc>
              <a:spcBef>
                <a:spcPts val="1000"/>
              </a:spcBef>
              <a:spcAft>
                <a:spcPts val="0"/>
              </a:spcAft>
              <a:buClr>
                <a:schemeClr val="dk1"/>
              </a:buClr>
              <a:buSzPts val="2200"/>
              <a:buChar char="•"/>
            </a:pPr>
            <a:r>
              <a:rPr lang="en-US" sz="2200"/>
              <a:t>Creating a Safe Space</a:t>
            </a:r>
            <a:endParaRPr/>
          </a:p>
          <a:p>
            <a:pPr indent="-228600" lvl="0" marL="228600" rtl="0" algn="l">
              <a:lnSpc>
                <a:spcPct val="90000"/>
              </a:lnSpc>
              <a:spcBef>
                <a:spcPts val="1000"/>
              </a:spcBef>
              <a:spcAft>
                <a:spcPts val="0"/>
              </a:spcAft>
              <a:buClr>
                <a:schemeClr val="dk1"/>
              </a:buClr>
              <a:buSzPts val="2200"/>
              <a:buChar char="•"/>
            </a:pPr>
            <a:r>
              <a:rPr lang="en-US" sz="2200"/>
              <a:t>Courageous and Honest Conversations</a:t>
            </a:r>
            <a:endParaRPr/>
          </a:p>
          <a:p>
            <a:pPr indent="-228600" lvl="0" marL="228600" rtl="0" algn="l">
              <a:lnSpc>
                <a:spcPct val="90000"/>
              </a:lnSpc>
              <a:spcBef>
                <a:spcPts val="1000"/>
              </a:spcBef>
              <a:spcAft>
                <a:spcPts val="0"/>
              </a:spcAft>
              <a:buClr>
                <a:schemeClr val="dk1"/>
              </a:buClr>
              <a:buSzPts val="2200"/>
              <a:buChar char="•"/>
            </a:pPr>
            <a:r>
              <a:rPr lang="en-US" sz="2200"/>
              <a:t>Debating Ideas, Not Convictions</a:t>
            </a:r>
            <a:endParaRPr/>
          </a:p>
          <a:p>
            <a:pPr indent="-228600" lvl="0" marL="228600" rtl="0" algn="l">
              <a:lnSpc>
                <a:spcPct val="90000"/>
              </a:lnSpc>
              <a:spcBef>
                <a:spcPts val="1000"/>
              </a:spcBef>
              <a:spcAft>
                <a:spcPts val="0"/>
              </a:spcAft>
              <a:buClr>
                <a:schemeClr val="dk1"/>
              </a:buClr>
              <a:buSzPts val="2200"/>
              <a:buChar char="•"/>
            </a:pPr>
            <a:r>
              <a:rPr lang="en-US" sz="2200"/>
              <a:t>Respecting Dialogue</a:t>
            </a:r>
            <a:endParaRPr/>
          </a:p>
          <a:p>
            <a:pPr indent="-228600" lvl="0" marL="228600" rtl="0" algn="l">
              <a:lnSpc>
                <a:spcPct val="90000"/>
              </a:lnSpc>
              <a:spcBef>
                <a:spcPts val="1000"/>
              </a:spcBef>
              <a:spcAft>
                <a:spcPts val="0"/>
              </a:spcAft>
              <a:buClr>
                <a:schemeClr val="dk1"/>
              </a:buClr>
              <a:buSzPts val="2200"/>
              <a:buChar char="•"/>
            </a:pPr>
            <a:r>
              <a:rPr lang="en-US" sz="2200"/>
              <a:t>Sensitivity to Lived Experiences</a:t>
            </a:r>
            <a:endParaRPr/>
          </a:p>
          <a:p>
            <a:pPr indent="-228600" lvl="0" marL="228600" rtl="0" algn="l">
              <a:lnSpc>
                <a:spcPct val="90000"/>
              </a:lnSpc>
              <a:spcBef>
                <a:spcPts val="1000"/>
              </a:spcBef>
              <a:spcAft>
                <a:spcPts val="0"/>
              </a:spcAft>
              <a:buClr>
                <a:schemeClr val="dk1"/>
              </a:buClr>
              <a:buSzPts val="2200"/>
              <a:buChar char="•"/>
            </a:pPr>
            <a:r>
              <a:rPr lang="en-US" sz="2200"/>
              <a:t>Confidentiality</a:t>
            </a:r>
            <a:endParaRPr/>
          </a:p>
          <a:p>
            <a:pPr indent="-228600" lvl="0" marL="228600" rtl="0" algn="l">
              <a:lnSpc>
                <a:spcPct val="90000"/>
              </a:lnSpc>
              <a:spcBef>
                <a:spcPts val="1000"/>
              </a:spcBef>
              <a:spcAft>
                <a:spcPts val="0"/>
              </a:spcAft>
              <a:buClr>
                <a:schemeClr val="dk1"/>
              </a:buClr>
              <a:buSzPts val="2200"/>
              <a:buChar char="•"/>
            </a:pPr>
            <a:r>
              <a:rPr lang="en-US" sz="2200"/>
              <a:t>Sharing Knowledge</a:t>
            </a:r>
            <a:endParaRPr/>
          </a:p>
          <a:p>
            <a:pPr indent="-228600" lvl="0" marL="228600" rtl="0" algn="l">
              <a:lnSpc>
                <a:spcPct val="90000"/>
              </a:lnSpc>
              <a:spcBef>
                <a:spcPts val="1000"/>
              </a:spcBef>
              <a:spcAft>
                <a:spcPts val="0"/>
              </a:spcAft>
              <a:buClr>
                <a:schemeClr val="dk1"/>
              </a:buClr>
              <a:buSzPts val="2200"/>
              <a:buChar char="•"/>
            </a:pPr>
            <a:r>
              <a:rPr lang="en-US" sz="2200"/>
              <a:t>Have fun</a:t>
            </a:r>
            <a:endParaRPr/>
          </a:p>
          <a:p>
            <a:pPr indent="-88900" lvl="0" marL="228600" rtl="0" algn="l">
              <a:lnSpc>
                <a:spcPct val="90000"/>
              </a:lnSpc>
              <a:spcBef>
                <a:spcPts val="1000"/>
              </a:spcBef>
              <a:spcAft>
                <a:spcPts val="0"/>
              </a:spcAft>
              <a:buClr>
                <a:schemeClr val="dk1"/>
              </a:buClr>
              <a:buSzPts val="2200"/>
              <a:buNone/>
            </a:pPr>
            <a:r>
              <a:t/>
            </a:r>
            <a:endParaRPr sz="2200"/>
          </a:p>
        </p:txBody>
      </p:sp>
      <p:pic>
        <p:nvPicPr>
          <p:cNvPr descr="Image" id="120" name="Google Shape;120;p3"/>
          <p:cNvPicPr preferRelativeResize="0"/>
          <p:nvPr/>
        </p:nvPicPr>
        <p:blipFill rotWithShape="1">
          <a:blip r:embed="rId3">
            <a:alphaModFix/>
          </a:blip>
          <a:srcRect b="-3" l="767" r="3024" t="0"/>
          <a:stretch/>
        </p:blipFill>
        <p:spPr>
          <a:xfrm>
            <a:off x="7675658" y="2093976"/>
            <a:ext cx="3941064" cy="409651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4" name="Shape 124"/>
        <p:cNvGrpSpPr/>
        <p:nvPr/>
      </p:nvGrpSpPr>
      <p:grpSpPr>
        <a:xfrm>
          <a:off x="0" y="0"/>
          <a:ext cx="0" cy="0"/>
          <a:chOff x="0" y="0"/>
          <a:chExt cx="0" cy="0"/>
        </a:xfrm>
      </p:grpSpPr>
      <p:sp>
        <p:nvSpPr>
          <p:cNvPr id="125" name="Google Shape;125;p4"/>
          <p:cNvSpPr txBox="1"/>
          <p:nvPr>
            <p:ph type="title"/>
          </p:nvPr>
        </p:nvSpPr>
        <p:spPr>
          <a:xfrm>
            <a:off x="6823878" y="355621"/>
            <a:ext cx="4491821" cy="104214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sz="3200"/>
              <a:t>Icebreaker Activity: </a:t>
            </a:r>
            <a:r>
              <a:rPr b="1" i="1" lang="en-US" sz="3200"/>
              <a:t>The Counting Game</a:t>
            </a:r>
            <a:endParaRPr/>
          </a:p>
        </p:txBody>
      </p:sp>
      <p:pic>
        <p:nvPicPr>
          <p:cNvPr descr="Image" id="126" name="Google Shape;126;p4"/>
          <p:cNvPicPr preferRelativeResize="0"/>
          <p:nvPr/>
        </p:nvPicPr>
        <p:blipFill rotWithShape="1">
          <a:blip r:embed="rId3">
            <a:alphaModFix/>
          </a:blip>
          <a:srcRect b="0" l="5413" r="5698" t="0"/>
          <a:stretch/>
        </p:blipFill>
        <p:spPr>
          <a:xfrm>
            <a:off x="20" y="10"/>
            <a:ext cx="6095980" cy="6857990"/>
          </a:xfrm>
          <a:prstGeom prst="rect">
            <a:avLst/>
          </a:prstGeom>
          <a:noFill/>
          <a:ln>
            <a:noFill/>
          </a:ln>
        </p:spPr>
      </p:pic>
      <p:grpSp>
        <p:nvGrpSpPr>
          <p:cNvPr id="127" name="Google Shape;127;p4"/>
          <p:cNvGrpSpPr/>
          <p:nvPr/>
        </p:nvGrpSpPr>
        <p:grpSpPr>
          <a:xfrm>
            <a:off x="0" y="0"/>
            <a:ext cx="123362" cy="6858000"/>
            <a:chOff x="12068638" y="0"/>
            <a:chExt cx="123362" cy="6858000"/>
          </a:xfrm>
        </p:grpSpPr>
        <p:sp>
          <p:nvSpPr>
            <p:cNvPr id="128" name="Google Shape;128;p4"/>
            <p:cNvSpPr/>
            <p:nvPr/>
          </p:nvSpPr>
          <p:spPr>
            <a:xfrm>
              <a:off x="12068638" y="0"/>
              <a:ext cx="123362" cy="6858000"/>
            </a:xfrm>
            <a:prstGeom prst="rect">
              <a:avLst/>
            </a:prstGeom>
            <a:gradFill>
              <a:gsLst>
                <a:gs pos="0">
                  <a:schemeClr val="accent2"/>
                </a:gs>
                <a:gs pos="100000">
                  <a:schemeClr val="accent5"/>
                </a:gs>
              </a:gsLst>
              <a:lin ang="1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9" name="Google Shape;129;p4"/>
            <p:cNvSpPr/>
            <p:nvPr/>
          </p:nvSpPr>
          <p:spPr>
            <a:xfrm>
              <a:off x="12068638" y="4139706"/>
              <a:ext cx="123362" cy="2718294"/>
            </a:xfrm>
            <a:prstGeom prst="rect">
              <a:avLst/>
            </a:prstGeom>
            <a:gradFill>
              <a:gsLst>
                <a:gs pos="0">
                  <a:srgbClr val="5B9BD5">
                    <a:alpha val="0"/>
                  </a:srgbClr>
                </a:gs>
                <a:gs pos="19000">
                  <a:srgbClr val="5B9BD5">
                    <a:alpha val="0"/>
                  </a:srgbClr>
                </a:gs>
                <a:gs pos="100000">
                  <a:srgbClr val="9CC2E5"/>
                </a:gs>
              </a:gsLst>
              <a:lin ang="6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130" name="Google Shape;130;p4"/>
          <p:cNvSpPr txBox="1"/>
          <p:nvPr>
            <p:ph idx="1" type="body"/>
          </p:nvPr>
        </p:nvSpPr>
        <p:spPr>
          <a:xfrm>
            <a:off x="6304547" y="1764632"/>
            <a:ext cx="5598695" cy="4892842"/>
          </a:xfrm>
          <a:prstGeom prst="rect">
            <a:avLst/>
          </a:prstGeom>
          <a:noFill/>
          <a:ln>
            <a:noFill/>
          </a:ln>
        </p:spPr>
        <p:txBody>
          <a:bodyPr anchorCtr="0" anchor="t" bIns="45700" lIns="91425" spcFirstLastPara="1" rIns="91425" wrap="square" tIns="45700">
            <a:normAutofit fontScale="92500" lnSpcReduction="20000"/>
          </a:bodyPr>
          <a:lstStyle/>
          <a:p>
            <a:pPr indent="-228631" lvl="0" marL="228600" rtl="0" algn="l">
              <a:lnSpc>
                <a:spcPct val="90000"/>
              </a:lnSpc>
              <a:spcBef>
                <a:spcPts val="0"/>
              </a:spcBef>
              <a:spcAft>
                <a:spcPts val="0"/>
              </a:spcAft>
              <a:buClr>
                <a:schemeClr val="dk1"/>
              </a:buClr>
              <a:buSzPct val="100000"/>
              <a:buFont typeface="Arial"/>
              <a:buChar char="•"/>
            </a:pPr>
            <a:r>
              <a:rPr b="1" i="0" lang="en-US" sz="1700"/>
              <a:t>Instructions:</a:t>
            </a:r>
            <a:endParaRPr/>
          </a:p>
          <a:p>
            <a:pPr indent="-31" lvl="0" marL="0" marR="0" rtl="0" algn="l">
              <a:lnSpc>
                <a:spcPct val="90000"/>
              </a:lnSpc>
              <a:spcBef>
                <a:spcPts val="0"/>
              </a:spcBef>
              <a:spcAft>
                <a:spcPts val="0"/>
              </a:spcAft>
              <a:buClr>
                <a:schemeClr val="dk1"/>
              </a:buClr>
              <a:buSzPct val="100000"/>
              <a:buChar char="•"/>
            </a:pPr>
            <a:r>
              <a:rPr lang="en-US" sz="1700">
                <a:latin typeface="Calibri"/>
                <a:ea typeface="Calibri"/>
                <a:cs typeface="Calibri"/>
                <a:sym typeface="Calibri"/>
              </a:rPr>
              <a:t>1. Divide the participants into two teams, Team A and Team B.</a:t>
            </a:r>
            <a:endParaRPr/>
          </a:p>
          <a:p>
            <a:pPr indent="-31" lvl="0" marL="0" marR="0" rtl="0" algn="l">
              <a:lnSpc>
                <a:spcPct val="90000"/>
              </a:lnSpc>
              <a:spcBef>
                <a:spcPts val="800"/>
              </a:spcBef>
              <a:spcAft>
                <a:spcPts val="0"/>
              </a:spcAft>
              <a:buClr>
                <a:schemeClr val="dk1"/>
              </a:buClr>
              <a:buSzPct val="100000"/>
              <a:buChar char="•"/>
            </a:pPr>
            <a:r>
              <a:rPr lang="en-US" sz="1700">
                <a:latin typeface="Calibri"/>
                <a:ea typeface="Calibri"/>
                <a:cs typeface="Calibri"/>
                <a:sym typeface="Calibri"/>
              </a:rPr>
              <a:t>2. Flip a coin to determine which team goes first. Let's say Team A wins the coin toss and goes first.</a:t>
            </a:r>
            <a:endParaRPr/>
          </a:p>
          <a:p>
            <a:pPr indent="-31" lvl="0" marL="0" marR="0" rtl="0" algn="l">
              <a:lnSpc>
                <a:spcPct val="90000"/>
              </a:lnSpc>
              <a:spcBef>
                <a:spcPts val="800"/>
              </a:spcBef>
              <a:spcAft>
                <a:spcPts val="0"/>
              </a:spcAft>
              <a:buClr>
                <a:schemeClr val="dk1"/>
              </a:buClr>
              <a:buSzPct val="100000"/>
              <a:buChar char="•"/>
            </a:pPr>
            <a:r>
              <a:rPr lang="en-US" sz="1700">
                <a:latin typeface="Calibri"/>
                <a:ea typeface="Calibri"/>
                <a:cs typeface="Calibri"/>
                <a:sym typeface="Calibri"/>
              </a:rPr>
              <a:t>3. Explain the rules to both teams:</a:t>
            </a:r>
            <a:endParaRPr/>
          </a:p>
          <a:p>
            <a:pPr indent="-31" lvl="0" marL="0" marR="0" rtl="0" algn="l">
              <a:lnSpc>
                <a:spcPct val="90000"/>
              </a:lnSpc>
              <a:spcBef>
                <a:spcPts val="800"/>
              </a:spcBef>
              <a:spcAft>
                <a:spcPts val="0"/>
              </a:spcAft>
              <a:buClr>
                <a:schemeClr val="dk1"/>
              </a:buClr>
              <a:buSzPct val="100000"/>
              <a:buChar char="•"/>
            </a:pPr>
            <a:r>
              <a:rPr lang="en-US" sz="1700">
                <a:latin typeface="Calibri"/>
                <a:ea typeface="Calibri"/>
                <a:cs typeface="Calibri"/>
                <a:sym typeface="Calibri"/>
              </a:rPr>
              <a:t>   - The objective is to count to 15 as a team without more than one person saying a number.</a:t>
            </a:r>
            <a:endParaRPr/>
          </a:p>
          <a:p>
            <a:pPr indent="-31" lvl="0" marL="0" marR="0" rtl="0" algn="l">
              <a:lnSpc>
                <a:spcPct val="90000"/>
              </a:lnSpc>
              <a:spcBef>
                <a:spcPts val="800"/>
              </a:spcBef>
              <a:spcAft>
                <a:spcPts val="0"/>
              </a:spcAft>
              <a:buClr>
                <a:schemeClr val="dk1"/>
              </a:buClr>
              <a:buSzPct val="100000"/>
              <a:buChar char="•"/>
            </a:pPr>
            <a:r>
              <a:rPr lang="en-US" sz="1700">
                <a:latin typeface="Calibri"/>
                <a:ea typeface="Calibri"/>
                <a:cs typeface="Calibri"/>
                <a:sym typeface="Calibri"/>
              </a:rPr>
              <a:t>   - No body language, gestures, or verbal cues other than eye contact can be used to indicate who will say the next number.</a:t>
            </a:r>
            <a:endParaRPr/>
          </a:p>
          <a:p>
            <a:pPr indent="-31" lvl="0" marL="0" marR="0" rtl="0" algn="l">
              <a:lnSpc>
                <a:spcPct val="90000"/>
              </a:lnSpc>
              <a:spcBef>
                <a:spcPts val="800"/>
              </a:spcBef>
              <a:spcAft>
                <a:spcPts val="0"/>
              </a:spcAft>
              <a:buClr>
                <a:schemeClr val="dk1"/>
              </a:buClr>
              <a:buSzPct val="100000"/>
              <a:buChar char="•"/>
            </a:pPr>
            <a:r>
              <a:rPr lang="en-US" sz="1700">
                <a:latin typeface="Calibri"/>
                <a:ea typeface="Calibri"/>
                <a:cs typeface="Calibri"/>
                <a:sym typeface="Calibri"/>
              </a:rPr>
              <a:t>   - If at any point, two or more people from the same team speak simultaneously, that team loses, and it's the other team's turn.</a:t>
            </a:r>
            <a:endParaRPr/>
          </a:p>
          <a:p>
            <a:pPr indent="-31" lvl="0" marL="0" marR="0" rtl="0" algn="l">
              <a:lnSpc>
                <a:spcPct val="90000"/>
              </a:lnSpc>
              <a:spcBef>
                <a:spcPts val="800"/>
              </a:spcBef>
              <a:spcAft>
                <a:spcPts val="0"/>
              </a:spcAft>
              <a:buClr>
                <a:schemeClr val="dk1"/>
              </a:buClr>
              <a:buSzPct val="100000"/>
              <a:buChar char="•"/>
            </a:pPr>
            <a:r>
              <a:rPr lang="en-US" sz="1700">
                <a:latin typeface="Calibri"/>
                <a:ea typeface="Calibri"/>
                <a:cs typeface="Calibri"/>
                <a:sym typeface="Calibri"/>
              </a:rPr>
              <a:t>4. Team A starts, and they must begin counting. For example, one person might say "One," then use eye contact to signal the next person to say "Two," and so on.</a:t>
            </a:r>
            <a:endParaRPr/>
          </a:p>
          <a:p>
            <a:pPr indent="-31" lvl="0" marL="0" marR="0" rtl="0" algn="l">
              <a:lnSpc>
                <a:spcPct val="90000"/>
              </a:lnSpc>
              <a:spcBef>
                <a:spcPts val="800"/>
              </a:spcBef>
              <a:spcAft>
                <a:spcPts val="0"/>
              </a:spcAft>
              <a:buClr>
                <a:schemeClr val="dk1"/>
              </a:buClr>
              <a:buSzPct val="100000"/>
              <a:buChar char="•"/>
            </a:pPr>
            <a:r>
              <a:rPr lang="en-US" sz="1700">
                <a:latin typeface="Calibri"/>
                <a:ea typeface="Calibri"/>
                <a:cs typeface="Calibri"/>
                <a:sym typeface="Calibri"/>
              </a:rPr>
              <a:t>5. Continue counting until the team reaches 15 without making a mistake. If they succeed, Team A wins this round.</a:t>
            </a:r>
            <a:endParaRPr/>
          </a:p>
          <a:p>
            <a:pPr indent="-31" lvl="0" marL="0" marR="0" rtl="0" algn="l">
              <a:lnSpc>
                <a:spcPct val="90000"/>
              </a:lnSpc>
              <a:spcBef>
                <a:spcPts val="800"/>
              </a:spcBef>
              <a:spcAft>
                <a:spcPts val="0"/>
              </a:spcAft>
              <a:buClr>
                <a:schemeClr val="dk1"/>
              </a:buClr>
              <a:buSzPct val="100000"/>
              <a:buChar char="•"/>
            </a:pPr>
            <a:r>
              <a:rPr lang="en-US" sz="1700">
                <a:latin typeface="Calibri"/>
                <a:ea typeface="Calibri"/>
                <a:cs typeface="Calibri"/>
                <a:sym typeface="Calibri"/>
              </a:rPr>
              <a:t>6. If Team A makes a mistake (e.g., two people say a number simultaneously), Team B gets a chance to count to 15 using the same rules.</a:t>
            </a:r>
            <a:endParaRPr/>
          </a:p>
          <a:p>
            <a:pPr indent="0" lvl="0" marL="0" rtl="0" algn="l">
              <a:lnSpc>
                <a:spcPct val="90000"/>
              </a:lnSpc>
              <a:spcBef>
                <a:spcPts val="1800"/>
              </a:spcBef>
              <a:spcAft>
                <a:spcPts val="0"/>
              </a:spcAft>
              <a:buClr>
                <a:schemeClr val="dk1"/>
              </a:buClr>
              <a:buSzPct val="100000"/>
              <a:buNone/>
            </a:pPr>
            <a:r>
              <a:t/>
            </a:r>
            <a:endParaRPr sz="1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4" name="Shape 134"/>
        <p:cNvGrpSpPr/>
        <p:nvPr/>
      </p:nvGrpSpPr>
      <p:grpSpPr>
        <a:xfrm>
          <a:off x="0" y="0"/>
          <a:ext cx="0" cy="0"/>
          <a:chOff x="0" y="0"/>
          <a:chExt cx="0" cy="0"/>
        </a:xfrm>
      </p:grpSpPr>
      <p:sp>
        <p:nvSpPr>
          <p:cNvPr id="135" name="Google Shape;135;p5"/>
          <p:cNvSpPr/>
          <p:nvPr/>
        </p:nvSpPr>
        <p:spPr>
          <a:xfrm>
            <a:off x="3049"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Image" id="136" name="Google Shape;136;p5"/>
          <p:cNvPicPr preferRelativeResize="0"/>
          <p:nvPr/>
        </p:nvPicPr>
        <p:blipFill rotWithShape="1">
          <a:blip r:embed="rId3">
            <a:alphaModFix/>
          </a:blip>
          <a:srcRect b="28349" l="0" r="0" t="727"/>
          <a:stretch/>
        </p:blipFill>
        <p:spPr>
          <a:xfrm>
            <a:off x="2522356" y="10"/>
            <a:ext cx="9669642" cy="6857990"/>
          </a:xfrm>
          <a:prstGeom prst="rect">
            <a:avLst/>
          </a:prstGeom>
          <a:noFill/>
          <a:ln>
            <a:noFill/>
          </a:ln>
        </p:spPr>
      </p:pic>
      <p:sp>
        <p:nvSpPr>
          <p:cNvPr id="137" name="Google Shape;137;p5"/>
          <p:cNvSpPr/>
          <p:nvPr/>
        </p:nvSpPr>
        <p:spPr>
          <a:xfrm>
            <a:off x="-1" y="0"/>
            <a:ext cx="7390263" cy="68580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8" name="Google Shape;138;p5"/>
          <p:cNvSpPr txBox="1"/>
          <p:nvPr>
            <p:ph type="title"/>
          </p:nvPr>
        </p:nvSpPr>
        <p:spPr>
          <a:xfrm>
            <a:off x="838200" y="365125"/>
            <a:ext cx="3822189" cy="1899912"/>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Calibri"/>
              <a:buNone/>
            </a:pPr>
            <a:r>
              <a:rPr lang="en-US" sz="4000"/>
              <a:t>Understanding Mental Health</a:t>
            </a:r>
            <a:endParaRPr/>
          </a:p>
        </p:txBody>
      </p:sp>
      <p:sp>
        <p:nvSpPr>
          <p:cNvPr id="139" name="Google Shape;139;p5"/>
          <p:cNvSpPr txBox="1"/>
          <p:nvPr>
            <p:ph idx="1" type="body"/>
          </p:nvPr>
        </p:nvSpPr>
        <p:spPr>
          <a:xfrm>
            <a:off x="838200" y="2434201"/>
            <a:ext cx="3822189" cy="374276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700"/>
              <a:buChar char="•"/>
            </a:pPr>
            <a:r>
              <a:rPr lang="en-US" sz="1700">
                <a:latin typeface="Calibri"/>
                <a:ea typeface="Calibri"/>
                <a:cs typeface="Calibri"/>
                <a:sym typeface="Calibri"/>
              </a:rPr>
              <a:t>Mental health is a critical component of wider public health continuum and is as equally important as one’s physical health and overall wellness.</a:t>
            </a:r>
            <a:endParaRPr/>
          </a:p>
          <a:p>
            <a:pPr indent="-228600" lvl="0" marL="228600" rtl="0" algn="l">
              <a:lnSpc>
                <a:spcPct val="90000"/>
              </a:lnSpc>
              <a:spcBef>
                <a:spcPts val="1000"/>
              </a:spcBef>
              <a:spcAft>
                <a:spcPts val="0"/>
              </a:spcAft>
              <a:buClr>
                <a:schemeClr val="dk1"/>
              </a:buClr>
              <a:buSzPts val="1700"/>
              <a:buChar char="•"/>
            </a:pPr>
            <a:r>
              <a:rPr lang="en-US" sz="1700">
                <a:latin typeface="Calibri"/>
                <a:ea typeface="Calibri"/>
                <a:cs typeface="Calibri"/>
                <a:sym typeface="Calibri"/>
              </a:rPr>
              <a:t>It refers to the state of well-being that enables people to:</a:t>
            </a:r>
            <a:endParaRPr/>
          </a:p>
          <a:p>
            <a:pPr indent="-228600" lvl="1" marL="685800" rtl="0" algn="l">
              <a:lnSpc>
                <a:spcPct val="90000"/>
              </a:lnSpc>
              <a:spcBef>
                <a:spcPts val="500"/>
              </a:spcBef>
              <a:spcAft>
                <a:spcPts val="0"/>
              </a:spcAft>
              <a:buClr>
                <a:schemeClr val="dk1"/>
              </a:buClr>
              <a:buSzPts val="1700"/>
              <a:buChar char="•"/>
            </a:pPr>
            <a:r>
              <a:rPr b="1" i="1" lang="en-US" sz="1700" u="sng">
                <a:latin typeface="Calibri"/>
                <a:ea typeface="Calibri"/>
                <a:cs typeface="Calibri"/>
                <a:sym typeface="Calibri"/>
              </a:rPr>
              <a:t>Effectively</a:t>
            </a:r>
            <a:r>
              <a:rPr lang="en-US" sz="1700">
                <a:latin typeface="Calibri"/>
                <a:ea typeface="Calibri"/>
                <a:cs typeface="Calibri"/>
                <a:sym typeface="Calibri"/>
              </a:rPr>
              <a:t> cope with daily life stressors</a:t>
            </a:r>
            <a:endParaRPr/>
          </a:p>
          <a:p>
            <a:pPr indent="-228600" lvl="1" marL="685800" rtl="0" algn="l">
              <a:lnSpc>
                <a:spcPct val="90000"/>
              </a:lnSpc>
              <a:spcBef>
                <a:spcPts val="500"/>
              </a:spcBef>
              <a:spcAft>
                <a:spcPts val="0"/>
              </a:spcAft>
              <a:buClr>
                <a:schemeClr val="dk1"/>
              </a:buClr>
              <a:buSzPts val="1700"/>
              <a:buChar char="•"/>
            </a:pPr>
            <a:r>
              <a:rPr lang="en-US" sz="1700">
                <a:latin typeface="Calibri"/>
                <a:ea typeface="Calibri"/>
                <a:cs typeface="Calibri"/>
                <a:sym typeface="Calibri"/>
              </a:rPr>
              <a:t>Work productively</a:t>
            </a:r>
            <a:endParaRPr/>
          </a:p>
          <a:p>
            <a:pPr indent="-228600" lvl="1" marL="685800" rtl="0" algn="l">
              <a:lnSpc>
                <a:spcPct val="90000"/>
              </a:lnSpc>
              <a:spcBef>
                <a:spcPts val="500"/>
              </a:spcBef>
              <a:spcAft>
                <a:spcPts val="0"/>
              </a:spcAft>
              <a:buClr>
                <a:schemeClr val="dk1"/>
              </a:buClr>
              <a:buSzPts val="1700"/>
              <a:buChar char="•"/>
            </a:pPr>
            <a:r>
              <a:rPr lang="en-US" sz="1700">
                <a:latin typeface="Calibri"/>
                <a:ea typeface="Calibri"/>
                <a:cs typeface="Calibri"/>
                <a:sym typeface="Calibri"/>
              </a:rPr>
              <a:t>Maintain healthy relationships</a:t>
            </a:r>
            <a:endParaRPr/>
          </a:p>
          <a:p>
            <a:pPr indent="-228600" lvl="1" marL="685800" rtl="0" algn="l">
              <a:lnSpc>
                <a:spcPct val="90000"/>
              </a:lnSpc>
              <a:spcBef>
                <a:spcPts val="500"/>
              </a:spcBef>
              <a:spcAft>
                <a:spcPts val="0"/>
              </a:spcAft>
              <a:buClr>
                <a:schemeClr val="dk1"/>
              </a:buClr>
              <a:buSzPts val="1700"/>
              <a:buChar char="•"/>
            </a:pPr>
            <a:r>
              <a:rPr lang="en-US" sz="1700">
                <a:latin typeface="Calibri"/>
                <a:ea typeface="Calibri"/>
                <a:cs typeface="Calibri"/>
                <a:sym typeface="Calibri"/>
              </a:rPr>
              <a:t>Contribute positively to their communities</a:t>
            </a:r>
            <a:endParaRPr sz="1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3" name="Shape 143"/>
        <p:cNvGrpSpPr/>
        <p:nvPr/>
      </p:nvGrpSpPr>
      <p:grpSpPr>
        <a:xfrm>
          <a:off x="0" y="0"/>
          <a:ext cx="0" cy="0"/>
          <a:chOff x="0" y="0"/>
          <a:chExt cx="0" cy="0"/>
        </a:xfrm>
      </p:grpSpPr>
      <p:sp>
        <p:nvSpPr>
          <p:cNvPr id="144" name="Google Shape;144;p6"/>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5" name="Google Shape;145;p6"/>
          <p:cNvSpPr txBox="1"/>
          <p:nvPr>
            <p:ph type="title"/>
          </p:nvPr>
        </p:nvSpPr>
        <p:spPr>
          <a:xfrm>
            <a:off x="890338" y="640080"/>
            <a:ext cx="3734014" cy="356616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400"/>
              <a:buFont typeface="Calibri"/>
              <a:buNone/>
            </a:pPr>
            <a:r>
              <a:rPr lang="en-US" sz="5400"/>
              <a:t>SAMHSA’s Eight Dimensions of Wellness</a:t>
            </a:r>
            <a:endParaRPr/>
          </a:p>
        </p:txBody>
      </p:sp>
      <p:sp>
        <p:nvSpPr>
          <p:cNvPr id="146" name="Google Shape;146;p6"/>
          <p:cNvSpPr/>
          <p:nvPr/>
        </p:nvSpPr>
        <p:spPr>
          <a:xfrm>
            <a:off x="890338" y="4409267"/>
            <a:ext cx="3474720" cy="18288"/>
          </a:xfrm>
          <a:custGeom>
            <a:rect b="b" l="l" r="r" t="t"/>
            <a:pathLst>
              <a:path extrusionOk="0" fill="none" h="18288" w="347472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extrusionOk="0" h="18288" w="347472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cap="rnd" cmpd="sng" w="444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MFP" id="147" name="Google Shape;147;p6"/>
          <p:cNvPicPr preferRelativeResize="0"/>
          <p:nvPr>
            <p:ph idx="1" type="body"/>
          </p:nvPr>
        </p:nvPicPr>
        <p:blipFill rotWithShape="1">
          <a:blip r:embed="rId3">
            <a:alphaModFix/>
          </a:blip>
          <a:srcRect b="0" l="0" r="0" t="302"/>
          <a:stretch/>
        </p:blipFill>
        <p:spPr>
          <a:xfrm>
            <a:off x="5311702" y="10"/>
            <a:ext cx="6878775" cy="685799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1" name="Shape 151"/>
        <p:cNvGrpSpPr/>
        <p:nvPr/>
      </p:nvGrpSpPr>
      <p:grpSpPr>
        <a:xfrm>
          <a:off x="0" y="0"/>
          <a:ext cx="0" cy="0"/>
          <a:chOff x="0" y="0"/>
          <a:chExt cx="0" cy="0"/>
        </a:xfrm>
      </p:grpSpPr>
      <p:sp>
        <p:nvSpPr>
          <p:cNvPr id="152" name="Google Shape;152;p7"/>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3" name="Google Shape;153;p7"/>
          <p:cNvSpPr txBox="1"/>
          <p:nvPr>
            <p:ph type="title"/>
          </p:nvPr>
        </p:nvSpPr>
        <p:spPr>
          <a:xfrm>
            <a:off x="6050320" y="383598"/>
            <a:ext cx="6116549" cy="180730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100"/>
              <a:buFont typeface="Calibri"/>
              <a:buNone/>
            </a:pPr>
            <a:r>
              <a:rPr lang="en-US" sz="4100"/>
              <a:t>It’s Important to Make Time for Wellness</a:t>
            </a:r>
            <a:endParaRPr sz="4100"/>
          </a:p>
        </p:txBody>
      </p:sp>
      <p:pic>
        <p:nvPicPr>
          <p:cNvPr descr="Image" id="154" name="Google Shape;154;p7"/>
          <p:cNvPicPr preferRelativeResize="0"/>
          <p:nvPr/>
        </p:nvPicPr>
        <p:blipFill rotWithShape="1">
          <a:blip r:embed="rId3">
            <a:alphaModFix/>
          </a:blip>
          <a:srcRect b="0" l="4955" r="5856" t="0"/>
          <a:stretch/>
        </p:blipFill>
        <p:spPr>
          <a:xfrm>
            <a:off x="20" y="10"/>
            <a:ext cx="6116549" cy="6857990"/>
          </a:xfrm>
          <a:custGeom>
            <a:rect b="b" l="l" r="r" t="t"/>
            <a:pathLst>
              <a:path extrusionOk="0" h="6879321" w="6116569">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ln>
            <a:noFill/>
          </a:ln>
        </p:spPr>
      </p:pic>
      <p:sp>
        <p:nvSpPr>
          <p:cNvPr id="155" name="Google Shape;155;p7"/>
          <p:cNvSpPr txBox="1"/>
          <p:nvPr>
            <p:ph idx="1" type="body"/>
          </p:nvPr>
        </p:nvSpPr>
        <p:spPr>
          <a:xfrm>
            <a:off x="6513788" y="2333297"/>
            <a:ext cx="4840010" cy="3843666"/>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600"/>
              <a:buChar char="•"/>
            </a:pPr>
            <a:r>
              <a:rPr lang="en-US" sz="1600"/>
              <a:t>A challenge or disruption to wellness can be defined as any condition or circumstance that hinders an individual's ability to maintain optimal physical, mental, and emotional well-being.</a:t>
            </a:r>
            <a:endParaRPr/>
          </a:p>
          <a:p>
            <a:pPr indent="-228600" lvl="0" marL="228600" rtl="0" algn="l">
              <a:lnSpc>
                <a:spcPct val="90000"/>
              </a:lnSpc>
              <a:spcBef>
                <a:spcPts val="1000"/>
              </a:spcBef>
              <a:spcAft>
                <a:spcPts val="0"/>
              </a:spcAft>
              <a:buClr>
                <a:schemeClr val="dk1"/>
              </a:buClr>
              <a:buSzPts val="1600"/>
              <a:buFont typeface="Arial"/>
              <a:buChar char="•"/>
            </a:pPr>
            <a:r>
              <a:rPr b="1" i="0" lang="en-US" sz="1600">
                <a:latin typeface="Arial"/>
                <a:ea typeface="Arial"/>
                <a:cs typeface="Arial"/>
                <a:sym typeface="Arial"/>
              </a:rPr>
              <a:t>Effects of Compromised Wellness:</a:t>
            </a:r>
            <a:endParaRPr/>
          </a:p>
          <a:p>
            <a:pPr indent="-228600" lvl="1" marL="685800" rtl="0" algn="l">
              <a:lnSpc>
                <a:spcPct val="90000"/>
              </a:lnSpc>
              <a:spcBef>
                <a:spcPts val="500"/>
              </a:spcBef>
              <a:spcAft>
                <a:spcPts val="0"/>
              </a:spcAft>
              <a:buClr>
                <a:schemeClr val="dk1"/>
              </a:buClr>
              <a:buSzPts val="1600"/>
              <a:buChar char="•"/>
            </a:pPr>
            <a:r>
              <a:rPr b="0" i="0" lang="en-US" sz="1600">
                <a:latin typeface="Arial"/>
                <a:ea typeface="Arial"/>
                <a:cs typeface="Arial"/>
                <a:sym typeface="Arial"/>
              </a:rPr>
              <a:t>Decline in overall health and well-being.</a:t>
            </a:r>
            <a:endParaRPr/>
          </a:p>
          <a:p>
            <a:pPr indent="-228600" lvl="1" marL="685800" rtl="0" algn="l">
              <a:lnSpc>
                <a:spcPct val="90000"/>
              </a:lnSpc>
              <a:spcBef>
                <a:spcPts val="500"/>
              </a:spcBef>
              <a:spcAft>
                <a:spcPts val="0"/>
              </a:spcAft>
              <a:buClr>
                <a:schemeClr val="dk1"/>
              </a:buClr>
              <a:buSzPts val="1600"/>
              <a:buChar char="•"/>
            </a:pPr>
            <a:r>
              <a:rPr b="0" i="0" lang="en-US" sz="1600">
                <a:latin typeface="Arial"/>
                <a:ea typeface="Arial"/>
                <a:cs typeface="Arial"/>
                <a:sym typeface="Arial"/>
              </a:rPr>
              <a:t>Reduced physical and mental resilience.</a:t>
            </a:r>
            <a:endParaRPr/>
          </a:p>
          <a:p>
            <a:pPr indent="-228600" lvl="1" marL="685800" rtl="0" algn="l">
              <a:lnSpc>
                <a:spcPct val="90000"/>
              </a:lnSpc>
              <a:spcBef>
                <a:spcPts val="500"/>
              </a:spcBef>
              <a:spcAft>
                <a:spcPts val="0"/>
              </a:spcAft>
              <a:buClr>
                <a:schemeClr val="dk1"/>
              </a:buClr>
              <a:buSzPts val="1600"/>
              <a:buChar char="•"/>
            </a:pPr>
            <a:r>
              <a:rPr b="0" i="0" lang="en-US" sz="1600">
                <a:latin typeface="Arial"/>
                <a:ea typeface="Arial"/>
                <a:cs typeface="Arial"/>
                <a:sym typeface="Arial"/>
              </a:rPr>
              <a:t>Increased vulnerability to illnesses and stress.</a:t>
            </a:r>
            <a:endParaRPr/>
          </a:p>
          <a:p>
            <a:pPr indent="-228600" lvl="1" marL="685800" rtl="0" algn="l">
              <a:lnSpc>
                <a:spcPct val="90000"/>
              </a:lnSpc>
              <a:spcBef>
                <a:spcPts val="500"/>
              </a:spcBef>
              <a:spcAft>
                <a:spcPts val="0"/>
              </a:spcAft>
              <a:buClr>
                <a:schemeClr val="dk1"/>
              </a:buClr>
              <a:buSzPts val="1600"/>
              <a:buChar char="•"/>
            </a:pPr>
            <a:r>
              <a:rPr b="0" i="0" lang="en-US" sz="1600">
                <a:latin typeface="Arial"/>
                <a:ea typeface="Arial"/>
                <a:cs typeface="Arial"/>
                <a:sym typeface="Arial"/>
              </a:rPr>
              <a:t>Impaired daily functioning and productivity.</a:t>
            </a:r>
            <a:endParaRPr/>
          </a:p>
          <a:p>
            <a:pPr indent="-228600" lvl="1" marL="685800" rtl="0" algn="l">
              <a:lnSpc>
                <a:spcPct val="90000"/>
              </a:lnSpc>
              <a:spcBef>
                <a:spcPts val="500"/>
              </a:spcBef>
              <a:spcAft>
                <a:spcPts val="0"/>
              </a:spcAft>
              <a:buClr>
                <a:schemeClr val="dk1"/>
              </a:buClr>
              <a:buSzPts val="1600"/>
              <a:buChar char="•"/>
            </a:pPr>
            <a:r>
              <a:rPr b="0" i="0" lang="en-US" sz="1600">
                <a:latin typeface="Arial"/>
                <a:ea typeface="Arial"/>
                <a:cs typeface="Arial"/>
                <a:sym typeface="Arial"/>
              </a:rPr>
              <a:t>Strain on relationships and social connections.</a:t>
            </a:r>
            <a:endParaRPr/>
          </a:p>
          <a:p>
            <a:pPr indent="-228600" lvl="1" marL="685800" rtl="0" algn="l">
              <a:lnSpc>
                <a:spcPct val="90000"/>
              </a:lnSpc>
              <a:spcBef>
                <a:spcPts val="500"/>
              </a:spcBef>
              <a:spcAft>
                <a:spcPts val="0"/>
              </a:spcAft>
              <a:buClr>
                <a:schemeClr val="dk1"/>
              </a:buClr>
              <a:buSzPts val="1600"/>
              <a:buChar char="•"/>
            </a:pPr>
            <a:r>
              <a:rPr b="0" i="0" lang="en-US" sz="1600">
                <a:latin typeface="Arial"/>
                <a:ea typeface="Arial"/>
                <a:cs typeface="Arial"/>
                <a:sym typeface="Arial"/>
              </a:rPr>
              <a:t>Elevated risk of chronic health conditions.</a:t>
            </a:r>
            <a:endParaRPr/>
          </a:p>
          <a:p>
            <a:pPr indent="-228600" lvl="1" marL="685800" rtl="0" algn="l">
              <a:lnSpc>
                <a:spcPct val="90000"/>
              </a:lnSpc>
              <a:spcBef>
                <a:spcPts val="500"/>
              </a:spcBef>
              <a:spcAft>
                <a:spcPts val="0"/>
              </a:spcAft>
              <a:buClr>
                <a:schemeClr val="dk1"/>
              </a:buClr>
              <a:buSzPts val="1600"/>
              <a:buChar char="•"/>
            </a:pPr>
            <a:r>
              <a:rPr b="0" i="0" lang="en-US" sz="1600">
                <a:latin typeface="Arial"/>
                <a:ea typeface="Arial"/>
                <a:cs typeface="Arial"/>
                <a:sym typeface="Arial"/>
              </a:rPr>
              <a:t>Reduced quality of life and life satisfaction.</a:t>
            </a:r>
            <a:endParaRPr/>
          </a:p>
          <a:p>
            <a:pPr indent="-127000" lvl="0" marL="228600" rtl="0" algn="l">
              <a:lnSpc>
                <a:spcPct val="90000"/>
              </a:lnSpc>
              <a:spcBef>
                <a:spcPts val="1000"/>
              </a:spcBef>
              <a:spcAft>
                <a:spcPts val="0"/>
              </a:spcAft>
              <a:buClr>
                <a:schemeClr val="dk1"/>
              </a:buClr>
              <a:buSzPts val="1600"/>
              <a:buNone/>
            </a:pPr>
            <a:r>
              <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9" name="Shape 159"/>
        <p:cNvGrpSpPr/>
        <p:nvPr/>
      </p:nvGrpSpPr>
      <p:grpSpPr>
        <a:xfrm>
          <a:off x="0" y="0"/>
          <a:ext cx="0" cy="0"/>
          <a:chOff x="0" y="0"/>
          <a:chExt cx="0" cy="0"/>
        </a:xfrm>
      </p:grpSpPr>
      <p:sp>
        <p:nvSpPr>
          <p:cNvPr id="160" name="Google Shape;160;p8"/>
          <p:cNvSpPr/>
          <p:nvPr/>
        </p:nvSpPr>
        <p:spPr>
          <a:xfrm>
            <a:off x="0" y="-1"/>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1" name="Google Shape;161;p8"/>
          <p:cNvSpPr/>
          <p:nvPr/>
        </p:nvSpPr>
        <p:spPr>
          <a:xfrm>
            <a:off x="0" y="0"/>
            <a:ext cx="12188952" cy="6858000"/>
          </a:xfrm>
          <a:prstGeom prst="rect">
            <a:avLst/>
          </a:prstGeom>
          <a:solidFill>
            <a:schemeClr val="lt2">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62" name="Google Shape;162;p8"/>
          <p:cNvPicPr preferRelativeResize="0"/>
          <p:nvPr/>
        </p:nvPicPr>
        <p:blipFill rotWithShape="1">
          <a:blip r:embed="rId3">
            <a:alphaModFix/>
          </a:blip>
          <a:srcRect b="0" l="0" r="0" t="0"/>
          <a:stretch/>
        </p:blipFill>
        <p:spPr>
          <a:xfrm>
            <a:off x="0" y="0"/>
            <a:ext cx="12188952" cy="6862380"/>
          </a:xfrm>
          <a:prstGeom prst="rect">
            <a:avLst/>
          </a:prstGeom>
          <a:noFill/>
          <a:ln>
            <a:noFill/>
          </a:ln>
        </p:spPr>
      </p:pic>
      <p:sp>
        <p:nvSpPr>
          <p:cNvPr id="163" name="Google Shape;163;p8"/>
          <p:cNvSpPr/>
          <p:nvPr/>
        </p:nvSpPr>
        <p:spPr>
          <a:xfrm>
            <a:off x="0" y="0"/>
            <a:ext cx="12188952" cy="6858000"/>
          </a:xfrm>
          <a:prstGeom prst="rect">
            <a:avLst/>
          </a:prstGeom>
          <a:solidFill>
            <a:schemeClr val="accent1">
              <a:alpha val="2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4" name="Google Shape;164;p8"/>
          <p:cNvSpPr/>
          <p:nvPr/>
        </p:nvSpPr>
        <p:spPr>
          <a:xfrm>
            <a:off x="536678" y="0"/>
            <a:ext cx="11145980" cy="687072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7CAAC"/>
              </a:solidFill>
              <a:latin typeface="Calibri"/>
              <a:ea typeface="Calibri"/>
              <a:cs typeface="Calibri"/>
              <a:sym typeface="Calibri"/>
            </a:endParaRPr>
          </a:p>
        </p:txBody>
      </p:sp>
      <p:sp>
        <p:nvSpPr>
          <p:cNvPr id="165" name="Google Shape;165;p8"/>
          <p:cNvSpPr txBox="1"/>
          <p:nvPr>
            <p:ph type="title"/>
          </p:nvPr>
        </p:nvSpPr>
        <p:spPr>
          <a:xfrm>
            <a:off x="1213314" y="609600"/>
            <a:ext cx="9792707" cy="120351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4800"/>
              <a:buFont typeface="Calibri"/>
              <a:buNone/>
            </a:pPr>
            <a:r>
              <a:rPr lang="en-US" sz="4800"/>
              <a:t>Common Mental Health Disorders</a:t>
            </a:r>
            <a:endParaRPr/>
          </a:p>
        </p:txBody>
      </p:sp>
      <p:grpSp>
        <p:nvGrpSpPr>
          <p:cNvPr id="166" name="Google Shape;166;p8"/>
          <p:cNvGrpSpPr/>
          <p:nvPr/>
        </p:nvGrpSpPr>
        <p:grpSpPr>
          <a:xfrm>
            <a:off x="836394" y="1813705"/>
            <a:ext cx="10517405" cy="4811857"/>
            <a:chOff x="0" y="587"/>
            <a:chExt cx="10517405" cy="4811857"/>
          </a:xfrm>
        </p:grpSpPr>
        <p:sp>
          <p:nvSpPr>
            <p:cNvPr id="167" name="Google Shape;167;p8"/>
            <p:cNvSpPr/>
            <p:nvPr/>
          </p:nvSpPr>
          <p:spPr>
            <a:xfrm>
              <a:off x="2103481" y="587"/>
              <a:ext cx="8413924" cy="763786"/>
            </a:xfrm>
            <a:prstGeom prst="rect">
              <a:avLst/>
            </a:prstGeom>
            <a:solidFill>
              <a:srgbClr val="F7D5CB">
                <a:alpha val="89803"/>
              </a:srgbClr>
            </a:solidFill>
            <a:ln cap="flat" cmpd="sng" w="12700">
              <a:solidFill>
                <a:srgbClr val="F7D5CB">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txBox="1"/>
            <p:nvPr/>
          </p:nvSpPr>
          <p:spPr>
            <a:xfrm>
              <a:off x="2103481" y="587"/>
              <a:ext cx="8413924" cy="763786"/>
            </a:xfrm>
            <a:prstGeom prst="rect">
              <a:avLst/>
            </a:prstGeom>
            <a:noFill/>
            <a:ln>
              <a:noFill/>
            </a:ln>
          </p:spPr>
          <p:txBody>
            <a:bodyPr anchorCtr="0" anchor="ctr" bIns="194000" lIns="163250" spcFirstLastPara="1" rIns="163250" wrap="square" tIns="194000">
              <a:noAutofit/>
            </a:bodyPr>
            <a:lstStyle/>
            <a:p>
              <a:pPr indent="0" lvl="0" marL="0" marR="0" rtl="0" algn="l">
                <a:lnSpc>
                  <a:spcPct val="90000"/>
                </a:lnSpc>
                <a:spcBef>
                  <a:spcPts val="0"/>
                </a:spcBef>
                <a:spcAft>
                  <a:spcPts val="0"/>
                </a:spcAft>
                <a:buClr>
                  <a:schemeClr val="dk1"/>
                </a:buClr>
                <a:buSzPts val="1100"/>
                <a:buFont typeface="Calibri"/>
                <a:buNone/>
              </a:pPr>
              <a:r>
                <a:rPr b="0" i="0" lang="en-US" sz="1100" u="none" cap="none" strike="noStrike">
                  <a:solidFill>
                    <a:schemeClr val="dk1"/>
                  </a:solidFill>
                  <a:latin typeface="Calibri"/>
                  <a:ea typeface="Calibri"/>
                  <a:cs typeface="Calibri"/>
                  <a:sym typeface="Calibri"/>
                </a:rPr>
                <a:t>- Persistent sadness, hopelessness, and loss of interest in activities.</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Common symptoms include changes in appetite, sleep disturbances, and fatigue.</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It affects people of all ages and can lead to physical health issues.</a:t>
              </a:r>
              <a:endParaRPr/>
            </a:p>
          </p:txBody>
        </p:sp>
        <p:sp>
          <p:nvSpPr>
            <p:cNvPr id="169" name="Google Shape;169;p8"/>
            <p:cNvSpPr/>
            <p:nvPr/>
          </p:nvSpPr>
          <p:spPr>
            <a:xfrm>
              <a:off x="0" y="587"/>
              <a:ext cx="2103481" cy="763786"/>
            </a:xfrm>
            <a:prstGeom prst="rect">
              <a:avLst/>
            </a:prstGeom>
            <a:solidFill>
              <a:schemeClr val="accent2"/>
            </a:solidFill>
            <a:ln cap="flat" cmpd="sng" w="12700">
              <a:solidFill>
                <a:schemeClr val="accen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txBox="1"/>
            <p:nvPr/>
          </p:nvSpPr>
          <p:spPr>
            <a:xfrm>
              <a:off x="0" y="587"/>
              <a:ext cx="2103481" cy="763786"/>
            </a:xfrm>
            <a:prstGeom prst="rect">
              <a:avLst/>
            </a:prstGeom>
            <a:noFill/>
            <a:ln>
              <a:noFill/>
            </a:ln>
          </p:spPr>
          <p:txBody>
            <a:bodyPr anchorCtr="0" anchor="ctr" bIns="75425" lIns="111300" spcFirstLastPara="1" rIns="111300" wrap="square" tIns="75425">
              <a:noAutofit/>
            </a:bodyPr>
            <a:lstStyle/>
            <a:p>
              <a:pPr indent="0" lvl="0" marL="0" marR="0" rtl="0" algn="ctr">
                <a:lnSpc>
                  <a:spcPct val="90000"/>
                </a:lnSpc>
                <a:spcBef>
                  <a:spcPts val="0"/>
                </a:spcBef>
                <a:spcAft>
                  <a:spcPts val="0"/>
                </a:spcAft>
                <a:buClr>
                  <a:schemeClr val="lt1"/>
                </a:buClr>
                <a:buSzPts val="1400"/>
                <a:buFont typeface="Calibri"/>
                <a:buNone/>
              </a:pPr>
              <a:r>
                <a:rPr b="0" i="0" lang="en-US" sz="1400" u="none" cap="none" strike="noStrike">
                  <a:solidFill>
                    <a:schemeClr val="lt1"/>
                  </a:solidFill>
                  <a:latin typeface="Calibri"/>
                  <a:ea typeface="Calibri"/>
                  <a:cs typeface="Calibri"/>
                  <a:sym typeface="Calibri"/>
                </a:rPr>
                <a:t>Depression</a:t>
              </a:r>
              <a:endParaRPr/>
            </a:p>
          </p:txBody>
        </p:sp>
        <p:sp>
          <p:nvSpPr>
            <p:cNvPr id="171" name="Google Shape;171;p8"/>
            <p:cNvSpPr/>
            <p:nvPr/>
          </p:nvSpPr>
          <p:spPr>
            <a:xfrm>
              <a:off x="2103481" y="810201"/>
              <a:ext cx="8413924" cy="763786"/>
            </a:xfrm>
            <a:prstGeom prst="rect">
              <a:avLst/>
            </a:prstGeom>
            <a:solidFill>
              <a:srgbClr val="F2D4CE">
                <a:alpha val="89803"/>
              </a:srgbClr>
            </a:solidFill>
            <a:ln cap="flat" cmpd="sng" w="12700">
              <a:solidFill>
                <a:srgbClr val="F2D4CE">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txBox="1"/>
            <p:nvPr/>
          </p:nvSpPr>
          <p:spPr>
            <a:xfrm>
              <a:off x="2103481" y="810201"/>
              <a:ext cx="8413924" cy="763786"/>
            </a:xfrm>
            <a:prstGeom prst="rect">
              <a:avLst/>
            </a:prstGeom>
            <a:noFill/>
            <a:ln>
              <a:noFill/>
            </a:ln>
          </p:spPr>
          <p:txBody>
            <a:bodyPr anchorCtr="0" anchor="ctr" bIns="194000" lIns="163250" spcFirstLastPara="1" rIns="163250" wrap="square" tIns="194000">
              <a:noAutofit/>
            </a:bodyPr>
            <a:lstStyle/>
            <a:p>
              <a:pPr indent="0" lvl="0" marL="0" marR="0" rtl="0" algn="l">
                <a:lnSpc>
                  <a:spcPct val="90000"/>
                </a:lnSpc>
                <a:spcBef>
                  <a:spcPts val="0"/>
                </a:spcBef>
                <a:spcAft>
                  <a:spcPts val="0"/>
                </a:spcAft>
                <a:buClr>
                  <a:schemeClr val="dk1"/>
                </a:buClr>
                <a:buSzPts val="1100"/>
                <a:buFont typeface="Calibri"/>
                <a:buNone/>
              </a:pPr>
              <a:r>
                <a:rPr b="0" i="0" lang="en-US" sz="1100" u="none" cap="none" strike="noStrike">
                  <a:solidFill>
                    <a:schemeClr val="dk1"/>
                  </a:solidFill>
                  <a:latin typeface="Calibri"/>
                  <a:ea typeface="Calibri"/>
                  <a:cs typeface="Calibri"/>
                  <a:sym typeface="Calibri"/>
                </a:rPr>
                <a:t>- Characterized by excessive worry, fear, and anxiety.</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Includes conditions like Generalized Anxiety Disorder, Panic Disorder, and Social Anxiety Disorder.</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Symptoms can range from restlessness and irritability to panic attacks.</a:t>
              </a:r>
              <a:endParaRPr/>
            </a:p>
          </p:txBody>
        </p:sp>
        <p:sp>
          <p:nvSpPr>
            <p:cNvPr id="173" name="Google Shape;173;p8"/>
            <p:cNvSpPr/>
            <p:nvPr/>
          </p:nvSpPr>
          <p:spPr>
            <a:xfrm>
              <a:off x="0" y="810201"/>
              <a:ext cx="2103481" cy="763786"/>
            </a:xfrm>
            <a:prstGeom prst="rect">
              <a:avLst/>
            </a:prstGeom>
            <a:solidFill>
              <a:srgbClr val="DB784A"/>
            </a:solidFill>
            <a:ln cap="flat" cmpd="sng" w="12700">
              <a:solidFill>
                <a:srgbClr val="DB784A"/>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txBox="1"/>
            <p:nvPr/>
          </p:nvSpPr>
          <p:spPr>
            <a:xfrm>
              <a:off x="0" y="810201"/>
              <a:ext cx="2103481" cy="763786"/>
            </a:xfrm>
            <a:prstGeom prst="rect">
              <a:avLst/>
            </a:prstGeom>
            <a:noFill/>
            <a:ln>
              <a:noFill/>
            </a:ln>
          </p:spPr>
          <p:txBody>
            <a:bodyPr anchorCtr="0" anchor="ctr" bIns="75425" lIns="111300" spcFirstLastPara="1" rIns="111300" wrap="square" tIns="75425">
              <a:noAutofit/>
            </a:bodyPr>
            <a:lstStyle/>
            <a:p>
              <a:pPr indent="0" lvl="0" marL="0" marR="0" rtl="0" algn="ctr">
                <a:lnSpc>
                  <a:spcPct val="90000"/>
                </a:lnSpc>
                <a:spcBef>
                  <a:spcPts val="0"/>
                </a:spcBef>
                <a:spcAft>
                  <a:spcPts val="0"/>
                </a:spcAft>
                <a:buClr>
                  <a:schemeClr val="lt1"/>
                </a:buClr>
                <a:buSzPts val="1400"/>
                <a:buFont typeface="Calibri"/>
                <a:buNone/>
              </a:pPr>
              <a:r>
                <a:rPr b="0" i="0" lang="en-US" sz="1400" u="none" cap="none" strike="noStrike">
                  <a:solidFill>
                    <a:schemeClr val="lt1"/>
                  </a:solidFill>
                  <a:latin typeface="Calibri"/>
                  <a:ea typeface="Calibri"/>
                  <a:cs typeface="Calibri"/>
                  <a:sym typeface="Calibri"/>
                </a:rPr>
                <a:t>Anxiety</a:t>
              </a:r>
              <a:endParaRPr/>
            </a:p>
          </p:txBody>
        </p:sp>
        <p:sp>
          <p:nvSpPr>
            <p:cNvPr id="175" name="Google Shape;175;p8"/>
            <p:cNvSpPr/>
            <p:nvPr/>
          </p:nvSpPr>
          <p:spPr>
            <a:xfrm>
              <a:off x="2103481" y="1619815"/>
              <a:ext cx="8413924" cy="763786"/>
            </a:xfrm>
            <a:prstGeom prst="rect">
              <a:avLst/>
            </a:prstGeom>
            <a:solidFill>
              <a:srgbClr val="EED5D1">
                <a:alpha val="89803"/>
              </a:srgbClr>
            </a:solidFill>
            <a:ln cap="flat" cmpd="sng" w="12700">
              <a:solidFill>
                <a:srgbClr val="EED5D1">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
            <p:cNvSpPr txBox="1"/>
            <p:nvPr/>
          </p:nvSpPr>
          <p:spPr>
            <a:xfrm>
              <a:off x="2103481" y="1619815"/>
              <a:ext cx="8413924" cy="763786"/>
            </a:xfrm>
            <a:prstGeom prst="rect">
              <a:avLst/>
            </a:prstGeom>
            <a:noFill/>
            <a:ln>
              <a:noFill/>
            </a:ln>
          </p:spPr>
          <p:txBody>
            <a:bodyPr anchorCtr="0" anchor="ctr" bIns="194000" lIns="163250" spcFirstLastPara="1" rIns="163250" wrap="square" tIns="194000">
              <a:noAutofit/>
            </a:bodyPr>
            <a:lstStyle/>
            <a:p>
              <a:pPr indent="0" lvl="0" marL="0" marR="0" rtl="0" algn="l">
                <a:lnSpc>
                  <a:spcPct val="90000"/>
                </a:lnSpc>
                <a:spcBef>
                  <a:spcPts val="0"/>
                </a:spcBef>
                <a:spcAft>
                  <a:spcPts val="0"/>
                </a:spcAft>
                <a:buClr>
                  <a:schemeClr val="dk1"/>
                </a:buClr>
                <a:buSzPts val="1100"/>
                <a:buFont typeface="Calibri"/>
                <a:buNone/>
              </a:pPr>
              <a:r>
                <a:rPr b="0" i="0" lang="en-US" sz="1100" u="none" cap="none" strike="noStrike">
                  <a:solidFill>
                    <a:schemeClr val="dk1"/>
                  </a:solidFill>
                  <a:latin typeface="Calibri"/>
                  <a:ea typeface="Calibri"/>
                  <a:cs typeface="Calibri"/>
                  <a:sym typeface="Calibri"/>
                </a:rPr>
                <a:t>- Alternates between manic episodes (elevated mood, high energy) and depressive episodes (low mood, fatigue).</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Can lead to impulsive behavior during manic phases.</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Requires ongoing management with mood stabilizers.</a:t>
              </a:r>
              <a:endParaRPr/>
            </a:p>
          </p:txBody>
        </p:sp>
        <p:sp>
          <p:nvSpPr>
            <p:cNvPr id="177" name="Google Shape;177;p8"/>
            <p:cNvSpPr/>
            <p:nvPr/>
          </p:nvSpPr>
          <p:spPr>
            <a:xfrm>
              <a:off x="0" y="1619815"/>
              <a:ext cx="2103481" cy="763786"/>
            </a:xfrm>
            <a:prstGeom prst="rect">
              <a:avLst/>
            </a:prstGeom>
            <a:solidFill>
              <a:srgbClr val="CB7C63"/>
            </a:solidFill>
            <a:ln cap="flat" cmpd="sng" w="12700">
              <a:solidFill>
                <a:srgbClr val="CB7C63"/>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txBox="1"/>
            <p:nvPr/>
          </p:nvSpPr>
          <p:spPr>
            <a:xfrm>
              <a:off x="0" y="1619815"/>
              <a:ext cx="2103481" cy="763786"/>
            </a:xfrm>
            <a:prstGeom prst="rect">
              <a:avLst/>
            </a:prstGeom>
            <a:noFill/>
            <a:ln>
              <a:noFill/>
            </a:ln>
          </p:spPr>
          <p:txBody>
            <a:bodyPr anchorCtr="0" anchor="ctr" bIns="75425" lIns="111300" spcFirstLastPara="1" rIns="111300" wrap="square" tIns="75425">
              <a:noAutofit/>
            </a:bodyPr>
            <a:lstStyle/>
            <a:p>
              <a:pPr indent="0" lvl="0" marL="0" marR="0" rtl="0" algn="ctr">
                <a:lnSpc>
                  <a:spcPct val="90000"/>
                </a:lnSpc>
                <a:spcBef>
                  <a:spcPts val="0"/>
                </a:spcBef>
                <a:spcAft>
                  <a:spcPts val="0"/>
                </a:spcAft>
                <a:buClr>
                  <a:schemeClr val="lt1"/>
                </a:buClr>
                <a:buSzPts val="1400"/>
                <a:buFont typeface="Calibri"/>
                <a:buNone/>
              </a:pPr>
              <a:r>
                <a:rPr b="0" i="0" lang="en-US" sz="1400" u="none" cap="none" strike="noStrike">
                  <a:solidFill>
                    <a:schemeClr val="lt1"/>
                  </a:solidFill>
                  <a:latin typeface="Calibri"/>
                  <a:ea typeface="Calibri"/>
                  <a:cs typeface="Calibri"/>
                  <a:sym typeface="Calibri"/>
                </a:rPr>
                <a:t>Bipolar Disorder</a:t>
              </a:r>
              <a:endParaRPr/>
            </a:p>
          </p:txBody>
        </p:sp>
        <p:sp>
          <p:nvSpPr>
            <p:cNvPr id="179" name="Google Shape;179;p8"/>
            <p:cNvSpPr/>
            <p:nvPr/>
          </p:nvSpPr>
          <p:spPr>
            <a:xfrm>
              <a:off x="2103481" y="2429430"/>
              <a:ext cx="8413924" cy="763786"/>
            </a:xfrm>
            <a:prstGeom prst="rect">
              <a:avLst/>
            </a:prstGeom>
            <a:solidFill>
              <a:srgbClr val="E9D7D6">
                <a:alpha val="89803"/>
              </a:srgbClr>
            </a:solidFill>
            <a:ln cap="flat" cmpd="sng" w="12700">
              <a:solidFill>
                <a:srgbClr val="E9D7D6">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txBox="1"/>
            <p:nvPr/>
          </p:nvSpPr>
          <p:spPr>
            <a:xfrm>
              <a:off x="2103481" y="2429430"/>
              <a:ext cx="8413924" cy="763786"/>
            </a:xfrm>
            <a:prstGeom prst="rect">
              <a:avLst/>
            </a:prstGeom>
            <a:noFill/>
            <a:ln>
              <a:noFill/>
            </a:ln>
          </p:spPr>
          <p:txBody>
            <a:bodyPr anchorCtr="0" anchor="ctr" bIns="194000" lIns="163250" spcFirstLastPara="1" rIns="163250" wrap="square" tIns="194000">
              <a:noAutofit/>
            </a:bodyPr>
            <a:lstStyle/>
            <a:p>
              <a:pPr indent="0" lvl="0" marL="0" marR="0" rtl="0" algn="l">
                <a:lnSpc>
                  <a:spcPct val="90000"/>
                </a:lnSpc>
                <a:spcBef>
                  <a:spcPts val="0"/>
                </a:spcBef>
                <a:spcAft>
                  <a:spcPts val="0"/>
                </a:spcAft>
                <a:buClr>
                  <a:schemeClr val="dk1"/>
                </a:buClr>
                <a:buSzPts val="1100"/>
                <a:buFont typeface="Calibri"/>
                <a:buNone/>
              </a:pPr>
              <a:r>
                <a:rPr b="0" i="0" lang="en-US" sz="1100" u="none" cap="none" strike="noStrike">
                  <a:solidFill>
                    <a:schemeClr val="dk1"/>
                  </a:solidFill>
                  <a:latin typeface="Calibri"/>
                  <a:ea typeface="Calibri"/>
                  <a:cs typeface="Calibri"/>
                  <a:sym typeface="Calibri"/>
                </a:rPr>
                <a:t>- Involves hallucinations, delusions, and disorganized thinking.</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Affects perception, thoughts, and social functioning.</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Typically diagnosed in late adolescence or early adulthood.</a:t>
              </a:r>
              <a:endParaRPr/>
            </a:p>
          </p:txBody>
        </p:sp>
        <p:sp>
          <p:nvSpPr>
            <p:cNvPr id="181" name="Google Shape;181;p8"/>
            <p:cNvSpPr/>
            <p:nvPr/>
          </p:nvSpPr>
          <p:spPr>
            <a:xfrm>
              <a:off x="0" y="2429430"/>
              <a:ext cx="2103481" cy="763786"/>
            </a:xfrm>
            <a:prstGeom prst="rect">
              <a:avLst/>
            </a:prstGeom>
            <a:solidFill>
              <a:srgbClr val="BC857A"/>
            </a:solidFill>
            <a:ln cap="flat" cmpd="sng" w="12700">
              <a:solidFill>
                <a:srgbClr val="BC857A"/>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txBox="1"/>
            <p:nvPr/>
          </p:nvSpPr>
          <p:spPr>
            <a:xfrm>
              <a:off x="0" y="2429430"/>
              <a:ext cx="2103481" cy="763786"/>
            </a:xfrm>
            <a:prstGeom prst="rect">
              <a:avLst/>
            </a:prstGeom>
            <a:noFill/>
            <a:ln>
              <a:noFill/>
            </a:ln>
          </p:spPr>
          <p:txBody>
            <a:bodyPr anchorCtr="0" anchor="ctr" bIns="75425" lIns="111300" spcFirstLastPara="1" rIns="111300" wrap="square" tIns="75425">
              <a:noAutofit/>
            </a:bodyPr>
            <a:lstStyle/>
            <a:p>
              <a:pPr indent="0" lvl="0" marL="0" marR="0" rtl="0" algn="ctr">
                <a:lnSpc>
                  <a:spcPct val="90000"/>
                </a:lnSpc>
                <a:spcBef>
                  <a:spcPts val="0"/>
                </a:spcBef>
                <a:spcAft>
                  <a:spcPts val="0"/>
                </a:spcAft>
                <a:buClr>
                  <a:schemeClr val="lt1"/>
                </a:buClr>
                <a:buSzPts val="1400"/>
                <a:buFont typeface="Calibri"/>
                <a:buNone/>
              </a:pPr>
              <a:r>
                <a:rPr b="0" i="0" lang="en-US" sz="1400" u="none" cap="none" strike="noStrike">
                  <a:solidFill>
                    <a:schemeClr val="lt1"/>
                  </a:solidFill>
                  <a:latin typeface="Calibri"/>
                  <a:ea typeface="Calibri"/>
                  <a:cs typeface="Calibri"/>
                  <a:sym typeface="Calibri"/>
                </a:rPr>
                <a:t>Schizophrenia</a:t>
              </a:r>
              <a:endParaRPr/>
            </a:p>
          </p:txBody>
        </p:sp>
        <p:sp>
          <p:nvSpPr>
            <p:cNvPr id="183" name="Google Shape;183;p8"/>
            <p:cNvSpPr/>
            <p:nvPr/>
          </p:nvSpPr>
          <p:spPr>
            <a:xfrm>
              <a:off x="2103481" y="3239044"/>
              <a:ext cx="8413924" cy="763786"/>
            </a:xfrm>
            <a:prstGeom prst="rect">
              <a:avLst/>
            </a:prstGeom>
            <a:solidFill>
              <a:srgbClr val="E4DBDA">
                <a:alpha val="89803"/>
              </a:srgbClr>
            </a:solidFill>
            <a:ln cap="flat" cmpd="sng" w="12700">
              <a:solidFill>
                <a:srgbClr val="E4DBDA">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txBox="1"/>
            <p:nvPr/>
          </p:nvSpPr>
          <p:spPr>
            <a:xfrm>
              <a:off x="2103481" y="3239044"/>
              <a:ext cx="8413924" cy="763786"/>
            </a:xfrm>
            <a:prstGeom prst="rect">
              <a:avLst/>
            </a:prstGeom>
            <a:noFill/>
            <a:ln>
              <a:noFill/>
            </a:ln>
          </p:spPr>
          <p:txBody>
            <a:bodyPr anchorCtr="0" anchor="ctr" bIns="194000" lIns="163250" spcFirstLastPara="1" rIns="163250" wrap="square" tIns="194000">
              <a:noAutofit/>
            </a:bodyPr>
            <a:lstStyle/>
            <a:p>
              <a:pPr indent="0" lvl="0" marL="0" marR="0" rtl="0" algn="l">
                <a:lnSpc>
                  <a:spcPct val="90000"/>
                </a:lnSpc>
                <a:spcBef>
                  <a:spcPts val="0"/>
                </a:spcBef>
                <a:spcAft>
                  <a:spcPts val="0"/>
                </a:spcAft>
                <a:buClr>
                  <a:schemeClr val="dk1"/>
                </a:buClr>
                <a:buSzPts val="1100"/>
                <a:buFont typeface="Calibri"/>
                <a:buNone/>
              </a:pPr>
              <a:r>
                <a:rPr b="0" i="0" lang="en-US" sz="1100" u="none" cap="none" strike="noStrike">
                  <a:solidFill>
                    <a:schemeClr val="dk1"/>
                  </a:solidFill>
                  <a:latin typeface="Calibri"/>
                  <a:ea typeface="Calibri"/>
                  <a:cs typeface="Calibri"/>
                  <a:sym typeface="Calibri"/>
                </a:rPr>
                <a:t>- Develops after exposure to a traumatic event.</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Symptoms include flashbacks, nightmares, and severe anxiety.</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Can affect anyone who has experienced trauma.</a:t>
              </a:r>
              <a:endParaRPr/>
            </a:p>
          </p:txBody>
        </p:sp>
        <p:sp>
          <p:nvSpPr>
            <p:cNvPr id="185" name="Google Shape;185;p8"/>
            <p:cNvSpPr/>
            <p:nvPr/>
          </p:nvSpPr>
          <p:spPr>
            <a:xfrm>
              <a:off x="0" y="3239044"/>
              <a:ext cx="2103481" cy="763786"/>
            </a:xfrm>
            <a:prstGeom prst="rect">
              <a:avLst/>
            </a:prstGeom>
            <a:solidFill>
              <a:srgbClr val="AF9390"/>
            </a:solidFill>
            <a:ln cap="flat" cmpd="sng" w="12700">
              <a:solidFill>
                <a:srgbClr val="AF939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txBox="1"/>
            <p:nvPr/>
          </p:nvSpPr>
          <p:spPr>
            <a:xfrm>
              <a:off x="0" y="3239044"/>
              <a:ext cx="2103481" cy="763786"/>
            </a:xfrm>
            <a:prstGeom prst="rect">
              <a:avLst/>
            </a:prstGeom>
            <a:noFill/>
            <a:ln>
              <a:noFill/>
            </a:ln>
          </p:spPr>
          <p:txBody>
            <a:bodyPr anchorCtr="0" anchor="ctr" bIns="75425" lIns="111300" spcFirstLastPara="1" rIns="111300" wrap="square" tIns="75425">
              <a:noAutofit/>
            </a:bodyPr>
            <a:lstStyle/>
            <a:p>
              <a:pPr indent="0" lvl="0" marL="0" marR="0" rtl="0" algn="ctr">
                <a:lnSpc>
                  <a:spcPct val="90000"/>
                </a:lnSpc>
                <a:spcBef>
                  <a:spcPts val="0"/>
                </a:spcBef>
                <a:spcAft>
                  <a:spcPts val="0"/>
                </a:spcAft>
                <a:buClr>
                  <a:schemeClr val="lt1"/>
                </a:buClr>
                <a:buSzPts val="1400"/>
                <a:buFont typeface="Calibri"/>
                <a:buNone/>
              </a:pPr>
              <a:r>
                <a:rPr b="0" i="0" lang="en-US" sz="1400" u="none" cap="none" strike="noStrike">
                  <a:solidFill>
                    <a:schemeClr val="lt1"/>
                  </a:solidFill>
                  <a:latin typeface="Calibri"/>
                  <a:ea typeface="Calibri"/>
                  <a:cs typeface="Calibri"/>
                  <a:sym typeface="Calibri"/>
                </a:rPr>
                <a:t>Post-Traumatic Stress Disorder</a:t>
              </a:r>
              <a:endParaRPr/>
            </a:p>
          </p:txBody>
        </p:sp>
        <p:sp>
          <p:nvSpPr>
            <p:cNvPr id="187" name="Google Shape;187;p8"/>
            <p:cNvSpPr/>
            <p:nvPr/>
          </p:nvSpPr>
          <p:spPr>
            <a:xfrm>
              <a:off x="2103481" y="4048658"/>
              <a:ext cx="8413924" cy="763786"/>
            </a:xfrm>
            <a:prstGeom prst="rect">
              <a:avLst/>
            </a:prstGeom>
            <a:solidFill>
              <a:srgbClr val="DFDFDF">
                <a:alpha val="89803"/>
              </a:srgbClr>
            </a:solidFill>
            <a:ln cap="flat" cmpd="sng" w="12700">
              <a:solidFill>
                <a:srgbClr val="DFDFDF">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txBox="1"/>
            <p:nvPr/>
          </p:nvSpPr>
          <p:spPr>
            <a:xfrm>
              <a:off x="2103481" y="4048658"/>
              <a:ext cx="8413924" cy="763786"/>
            </a:xfrm>
            <a:prstGeom prst="rect">
              <a:avLst/>
            </a:prstGeom>
            <a:noFill/>
            <a:ln>
              <a:noFill/>
            </a:ln>
          </p:spPr>
          <p:txBody>
            <a:bodyPr anchorCtr="0" anchor="ctr" bIns="194000" lIns="163250" spcFirstLastPara="1" rIns="163250" wrap="square" tIns="194000">
              <a:noAutofit/>
            </a:bodyPr>
            <a:lstStyle/>
            <a:p>
              <a:pPr indent="0" lvl="0" marL="0" marR="0" rtl="0" algn="l">
                <a:lnSpc>
                  <a:spcPct val="90000"/>
                </a:lnSpc>
                <a:spcBef>
                  <a:spcPts val="0"/>
                </a:spcBef>
                <a:spcAft>
                  <a:spcPts val="0"/>
                </a:spcAft>
                <a:buClr>
                  <a:schemeClr val="dk1"/>
                </a:buClr>
                <a:buSzPts val="1100"/>
                <a:buFont typeface="Calibri"/>
                <a:buNone/>
              </a:pPr>
              <a:r>
                <a:rPr b="0" i="0" lang="en-US" sz="1100" u="none" cap="none" strike="noStrike">
                  <a:solidFill>
                    <a:schemeClr val="dk1"/>
                  </a:solidFill>
                  <a:latin typeface="Calibri"/>
                  <a:ea typeface="Calibri"/>
                  <a:cs typeface="Calibri"/>
                  <a:sym typeface="Calibri"/>
                </a:rPr>
                <a:t>- Involves the misuse or dependence on substances like drugs or alcohol.</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Creates a strong compulsion to use despite harmful consequences.</a:t>
              </a:r>
              <a:endParaRPr/>
            </a:p>
            <a:p>
              <a:pPr indent="0" lvl="0" marL="0" marR="0" rtl="0" algn="l">
                <a:lnSpc>
                  <a:spcPct val="90000"/>
                </a:lnSpc>
                <a:spcBef>
                  <a:spcPts val="385"/>
                </a:spcBef>
                <a:spcAft>
                  <a:spcPts val="0"/>
                </a:spcAft>
                <a:buClr>
                  <a:schemeClr val="dk1"/>
                </a:buClr>
                <a:buSzPts val="1100"/>
                <a:buFont typeface="Arial"/>
                <a:buNone/>
              </a:pPr>
              <a:r>
                <a:rPr b="0" i="0" lang="en-US" sz="1100" u="none" cap="none" strike="noStrike">
                  <a:solidFill>
                    <a:schemeClr val="dk1"/>
                  </a:solidFill>
                  <a:latin typeface="Calibri"/>
                  <a:ea typeface="Calibri"/>
                  <a:cs typeface="Calibri"/>
                  <a:sym typeface="Calibri"/>
                </a:rPr>
                <a:t>- Treatment often involves detoxification and therapy.</a:t>
              </a:r>
              <a:endParaRPr/>
            </a:p>
          </p:txBody>
        </p:sp>
        <p:sp>
          <p:nvSpPr>
            <p:cNvPr id="189" name="Google Shape;189;p8"/>
            <p:cNvSpPr/>
            <p:nvPr/>
          </p:nvSpPr>
          <p:spPr>
            <a:xfrm>
              <a:off x="0" y="4048658"/>
              <a:ext cx="2103481" cy="763786"/>
            </a:xfrm>
            <a:prstGeom prst="rect">
              <a:avLst/>
            </a:prstGeom>
            <a:solidFill>
              <a:srgbClr val="A4A4A4"/>
            </a:solidFill>
            <a:ln cap="flat" cmpd="sng" w="12700">
              <a:solidFill>
                <a:srgbClr val="A4A4A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txBox="1"/>
            <p:nvPr/>
          </p:nvSpPr>
          <p:spPr>
            <a:xfrm>
              <a:off x="0" y="4048658"/>
              <a:ext cx="2103481" cy="763786"/>
            </a:xfrm>
            <a:prstGeom prst="rect">
              <a:avLst/>
            </a:prstGeom>
            <a:noFill/>
            <a:ln>
              <a:noFill/>
            </a:ln>
          </p:spPr>
          <p:txBody>
            <a:bodyPr anchorCtr="0" anchor="ctr" bIns="75425" lIns="111300" spcFirstLastPara="1" rIns="111300" wrap="square" tIns="75425">
              <a:noAutofit/>
            </a:bodyPr>
            <a:lstStyle/>
            <a:p>
              <a:pPr indent="0" lvl="0" marL="0" marR="0" rtl="0" algn="ctr">
                <a:lnSpc>
                  <a:spcPct val="90000"/>
                </a:lnSpc>
                <a:spcBef>
                  <a:spcPts val="0"/>
                </a:spcBef>
                <a:spcAft>
                  <a:spcPts val="0"/>
                </a:spcAft>
                <a:buClr>
                  <a:schemeClr val="lt1"/>
                </a:buClr>
                <a:buSzPts val="1400"/>
                <a:buFont typeface="Calibri"/>
                <a:buNone/>
              </a:pPr>
              <a:r>
                <a:rPr b="0" i="0" lang="en-US" sz="1400" u="none" cap="none" strike="noStrike">
                  <a:solidFill>
                    <a:schemeClr val="lt1"/>
                  </a:solidFill>
                  <a:latin typeface="Calibri"/>
                  <a:ea typeface="Calibri"/>
                  <a:cs typeface="Calibri"/>
                  <a:sym typeface="Calibri"/>
                </a:rPr>
                <a:t>Substance Use Disorder</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4" name="Shape 194"/>
        <p:cNvGrpSpPr/>
        <p:nvPr/>
      </p:nvGrpSpPr>
      <p:grpSpPr>
        <a:xfrm>
          <a:off x="0" y="0"/>
          <a:ext cx="0" cy="0"/>
          <a:chOff x="0" y="0"/>
          <a:chExt cx="0" cy="0"/>
        </a:xfrm>
      </p:grpSpPr>
      <p:sp>
        <p:nvSpPr>
          <p:cNvPr id="195" name="Google Shape;195;p9"/>
          <p:cNvSpPr/>
          <p:nvPr/>
        </p:nvSpPr>
        <p:spPr>
          <a:xfrm>
            <a:off x="1524" y="0"/>
            <a:ext cx="12188952" cy="6858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Image" id="196" name="Google Shape;196;p9"/>
          <p:cNvPicPr preferRelativeResize="0"/>
          <p:nvPr>
            <p:ph idx="1" type="body"/>
          </p:nvPr>
        </p:nvPicPr>
        <p:blipFill rotWithShape="1">
          <a:blip r:embed="rId3">
            <a:alphaModFix/>
          </a:blip>
          <a:srcRect b="15745" l="0" r="0" t="0"/>
          <a:stretch/>
        </p:blipFill>
        <p:spPr>
          <a:xfrm>
            <a:off x="20" y="1282"/>
            <a:ext cx="12191980" cy="6856718"/>
          </a:xfrm>
          <a:prstGeom prst="rect">
            <a:avLst/>
          </a:prstGeom>
          <a:noFill/>
          <a:ln>
            <a:noFill/>
          </a:ln>
        </p:spPr>
      </p:pic>
      <p:sp>
        <p:nvSpPr>
          <p:cNvPr id="197" name="Google Shape;197;p9"/>
          <p:cNvSpPr txBox="1"/>
          <p:nvPr/>
        </p:nvSpPr>
        <p:spPr>
          <a:xfrm rot="-1080468">
            <a:off x="4200952" y="2637992"/>
            <a:ext cx="248785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cap="none" strike="noStrike">
                <a:solidFill>
                  <a:schemeClr val="lt1"/>
                </a:solidFill>
                <a:latin typeface="Calibri"/>
                <a:ea typeface="Calibri"/>
                <a:cs typeface="Calibri"/>
                <a:sym typeface="Calibri"/>
              </a:rPr>
              <a:t>Protective Factors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2023-10-03T18:30:30Z</dcterms:created>
  <dc:creator>Thomas Faulkner</dc:creator>
</cp:coreProperties>
</file>